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roxima Nova"/>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roximaNova-bold.fntdata"/><Relationship Id="rId16" Type="http://schemas.openxmlformats.org/officeDocument/2006/relationships/font" Target="fonts/ProximaNova-regular.fntdata"/><Relationship Id="rId5" Type="http://schemas.openxmlformats.org/officeDocument/2006/relationships/notesMaster" Target="notesMasters/notesMaster1.xml"/><Relationship Id="rId19" Type="http://schemas.openxmlformats.org/officeDocument/2006/relationships/font" Target="fonts/ProximaNova-boldItalic.fntdata"/><Relationship Id="rId6" Type="http://schemas.openxmlformats.org/officeDocument/2006/relationships/slide" Target="slides/slide1.xml"/><Relationship Id="rId18"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vs.gsfc.nasa.gov/494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L-CAM stands for Lunar camera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b926947c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b926947c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https://svs.gsfc.nasa.gov/4944</a:t>
            </a:r>
            <a:endParaRPr/>
          </a:p>
          <a:p>
            <a:pPr indent="0" lvl="0" marL="0" rtl="0" algn="l">
              <a:spcBef>
                <a:spcPts val="0"/>
              </a:spcBef>
              <a:spcAft>
                <a:spcPts val="0"/>
              </a:spcAft>
              <a:buNone/>
            </a:pPr>
            <a:r>
              <a:rPr lang="en"/>
              <a:t>Lander?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5dc4f67e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5dc4f67e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Bottom row: Early career members of the team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b926947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0b926947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one side of the moon is visible from Earth.  → near side and far side. </a:t>
            </a:r>
            <a:endParaRPr/>
          </a:p>
          <a:p>
            <a:pPr indent="457200" lvl="0" marL="0" rtl="0" algn="l">
              <a:spcBef>
                <a:spcPts val="0"/>
              </a:spcBef>
              <a:spcAft>
                <a:spcPts val="0"/>
              </a:spcAft>
              <a:buNone/>
            </a:pPr>
            <a:r>
              <a:rPr lang="en"/>
              <a:t>Schrodinger Basin is on the far side near the south pole.</a:t>
            </a:r>
            <a:endParaRPr/>
          </a:p>
          <a:p>
            <a:pPr indent="0" lvl="0" marL="0" rtl="0" algn="l">
              <a:spcBef>
                <a:spcPts val="0"/>
              </a:spcBef>
              <a:spcAft>
                <a:spcPts val="0"/>
              </a:spcAft>
              <a:buNone/>
            </a:pPr>
            <a:r>
              <a:rPr lang="en"/>
              <a:t>In total, there have been 22 successful moon landings (19 of them taking place from 1966 and 1976, from US and Russia).China has had 3 successful landings (2013, 2019, 2020)  </a:t>
            </a:r>
            <a:endParaRPr/>
          </a:p>
          <a:p>
            <a:pPr indent="0" lvl="0" marL="0" rtl="0" algn="l">
              <a:spcBef>
                <a:spcPts val="0"/>
              </a:spcBef>
              <a:spcAft>
                <a:spcPts val="0"/>
              </a:spcAft>
              <a:buNone/>
            </a:pPr>
            <a:r>
              <a:rPr lang="en"/>
              <a:t>	</a:t>
            </a:r>
            <a:r>
              <a:rPr lang="en">
                <a:solidFill>
                  <a:schemeClr val="dk1"/>
                </a:solidFill>
              </a:rPr>
              <a:t>The US hasn’t landed on the moon since apollo 17 (1972) - 50 years! All 6 Apollo landings on near side. </a:t>
            </a:r>
            <a:endParaRPr>
              <a:solidFill>
                <a:schemeClr val="dk1"/>
              </a:solidFill>
            </a:endParaRPr>
          </a:p>
          <a:p>
            <a:pPr indent="0" lvl="0" marL="0" rtl="0" algn="l">
              <a:spcBef>
                <a:spcPts val="0"/>
              </a:spcBef>
              <a:spcAft>
                <a:spcPts val="0"/>
              </a:spcAft>
              <a:buNone/>
            </a:pPr>
            <a:r>
              <a:rPr lang="en">
                <a:solidFill>
                  <a:schemeClr val="dk1"/>
                </a:solidFill>
              </a:rPr>
              <a:t>	China’s Chang-e 4 lander is the only lander on the Moon’s farside.</a:t>
            </a:r>
            <a:endParaRPr>
              <a:solidFill>
                <a:schemeClr val="dk1"/>
              </a:solidFill>
            </a:endParaRPr>
          </a:p>
          <a:p>
            <a:pPr indent="0" lvl="0" marL="0" rtl="0" algn="l">
              <a:spcBef>
                <a:spcPts val="0"/>
              </a:spcBef>
              <a:spcAft>
                <a:spcPts val="0"/>
              </a:spcAft>
              <a:buNone/>
            </a:pPr>
            <a:r>
              <a:rPr lang="en"/>
              <a:t>There is also a lot of interest in putting radio telescopes on the farside since the moon with block terrestrial transmissions to help observe astronomical signal with less interference.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b926947c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b926947c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second = 1 day</a:t>
            </a:r>
            <a:endParaRPr/>
          </a:p>
          <a:p>
            <a:pPr indent="0" lvl="0" marL="0" rtl="0" algn="l">
              <a:spcBef>
                <a:spcPts val="0"/>
              </a:spcBef>
              <a:spcAft>
                <a:spcPts val="0"/>
              </a:spcAft>
              <a:buNone/>
            </a:pPr>
            <a:r>
              <a:rPr lang="en"/>
              <a:t>Our study based on static camera pointing. A future version of Lcam will follow the stars as they move across the sky.</a:t>
            </a:r>
            <a:endParaRPr/>
          </a:p>
          <a:p>
            <a:pPr indent="0" lvl="0" marL="0" rtl="0" algn="l">
              <a:spcBef>
                <a:spcPts val="0"/>
              </a:spcBef>
              <a:spcAft>
                <a:spcPts val="0"/>
              </a:spcAft>
              <a:buNone/>
            </a:pPr>
            <a:r>
              <a:rPr lang="en"/>
              <a:t>This is analogous to </a:t>
            </a:r>
            <a:r>
              <a:rPr lang="en"/>
              <a:t>Arecibo</a:t>
            </a:r>
            <a:r>
              <a:rPr lang="en"/>
              <a:t> Observatory or Sloan Digital Sky Survey where the telescope points in a single direction and lets the stars move across the Field of View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b926947c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b926947c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L-CAM will collect “light curves”, a measure of the brightness of a star over time, continuously throughout the Lunar day.  If a planet is orbiting the star in our line of sight, the star’s brightness will temporarily decrease as the planet crosses between us, an event known as a transit. Continuous, precise observations reveal properties important for characterizing and understanding </a:t>
            </a:r>
            <a:r>
              <a:rPr lang="en">
                <a:solidFill>
                  <a:schemeClr val="dk1"/>
                </a:solidFill>
              </a:rPr>
              <a:t>the system. </a:t>
            </a:r>
            <a:r>
              <a:rPr lang="en"/>
              <a:t>   </a:t>
            </a:r>
            <a:endParaRPr/>
          </a:p>
          <a:p>
            <a:pPr indent="0" lvl="0" marL="0" rtl="0" algn="l">
              <a:spcBef>
                <a:spcPts val="0"/>
              </a:spcBef>
              <a:spcAft>
                <a:spcPts val="0"/>
              </a:spcAft>
              <a:buNone/>
            </a:pPr>
            <a:r>
              <a:rPr lang="en"/>
              <a:t>Most of the exoplanets to date have been found via transits either with Kepler or TESS. The transit </a:t>
            </a:r>
            <a:r>
              <a:rPr lang="en"/>
              <a:t>method</a:t>
            </a:r>
            <a:r>
              <a:rPr lang="en"/>
              <a:t> has the advantage of </a:t>
            </a:r>
            <a:r>
              <a:rPr lang="en"/>
              <a:t>allowing</a:t>
            </a:r>
            <a:r>
              <a:rPr lang="en"/>
              <a:t> for the planet’s radius and (with radial velocity) mass to be measured. L-CAM will allow us to collect additional transits of the </a:t>
            </a:r>
            <a:r>
              <a:rPr lang="en"/>
              <a:t>systems</a:t>
            </a:r>
            <a:r>
              <a:rPr lang="en"/>
              <a:t> which may lead to what is stated above.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0b926947c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0b926947c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100s asteroids can be studied using LCAM (spin period, shape, and multiplicity)</a:t>
            </a:r>
            <a:br>
              <a:rPr lang="en"/>
            </a:br>
            <a:r>
              <a:rPr lang="en"/>
              <a:t>Recording light curves of asteroids over long time periods and with great photometric precision is essential to detecting mutual events.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b926947c4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b926947c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1994PC1 is a 1km PHA; scheduled to flyby Earth Jan 18 at 5 times Earth-moon distance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b926947c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b926947c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Drum set: Reference image showing field of view and the resolution of the camera.</a:t>
            </a:r>
            <a:endParaRPr/>
          </a:p>
          <a:p>
            <a:pPr indent="-298450" lvl="0" marL="457200" rtl="0" algn="l">
              <a:spcBef>
                <a:spcPts val="0"/>
              </a:spcBef>
              <a:spcAft>
                <a:spcPts val="0"/>
              </a:spcAft>
              <a:buSzPts val="1100"/>
              <a:buChar char="-"/>
            </a:pPr>
            <a:r>
              <a:rPr lang="en"/>
              <a:t>What will L-CAM images look like?  What kind of settings are needed for the best quality data?  </a:t>
            </a:r>
            <a:endParaRPr/>
          </a:p>
          <a:p>
            <a:pPr indent="0" lvl="0" marL="0" rtl="0" algn="l">
              <a:spcBef>
                <a:spcPts val="0"/>
              </a:spcBef>
              <a:spcAft>
                <a:spcPts val="0"/>
              </a:spcAft>
              <a:buNone/>
            </a:pPr>
            <a:r>
              <a:rPr lang="en"/>
              <a:t>Bottom right: First landers launching in the next few months (2022).</a:t>
            </a:r>
            <a:endParaRPr/>
          </a:p>
          <a:p>
            <a:pPr indent="0" lvl="0" marL="0" rtl="0" algn="l">
              <a:spcBef>
                <a:spcPts val="0"/>
              </a:spcBef>
              <a:spcAft>
                <a:spcPts val="0"/>
              </a:spcAft>
              <a:buNone/>
            </a:pPr>
            <a:r>
              <a:rPr lang="en"/>
              <a:t>L-CAM: a small (5cm) telescope.  The “duck-bill” </a:t>
            </a:r>
            <a:r>
              <a:rPr lang="en"/>
              <a:t>shields</a:t>
            </a:r>
            <a:r>
              <a:rPr lang="en"/>
              <a:t> the instrument from reflected sunlight off the Lunar surface.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d19ac64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d19ac64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4.jpg"/><Relationship Id="rId11" Type="http://schemas.openxmlformats.org/officeDocument/2006/relationships/image" Target="../media/image10.jpg"/><Relationship Id="rId10" Type="http://schemas.openxmlformats.org/officeDocument/2006/relationships/image" Target="../media/image28.jpg"/><Relationship Id="rId12" Type="http://schemas.openxmlformats.org/officeDocument/2006/relationships/image" Target="../media/image29.png"/><Relationship Id="rId9"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5.jpg"/><Relationship Id="rId7" Type="http://schemas.openxmlformats.org/officeDocument/2006/relationships/image" Target="../media/image3.jpg"/><Relationship Id="rId8"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drive.google.com/file/d/1ZOpIkSNU75ja1KvrjT07HCjLTvPvHkhS/view" TargetMode="External"/><Relationship Id="rId4" Type="http://schemas.openxmlformats.org/officeDocument/2006/relationships/image" Target="../media/image6.jp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drive.google.com/file/d/1Xi4CSt-JKurIflH90OCnV-WyFAEdrwjK/view" TargetMode="External"/><Relationship Id="rId4" Type="http://schemas.openxmlformats.org/officeDocument/2006/relationships/image" Target="../media/image13.jpg"/><Relationship Id="rId5" Type="http://schemas.openxmlformats.org/officeDocument/2006/relationships/image" Target="../media/image1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rive.google.com/file/d/1TpxGeszYAv_ktKTg52riKPfgLTRTzt1v/view" TargetMode="External"/><Relationship Id="rId4" Type="http://schemas.openxmlformats.org/officeDocument/2006/relationships/image" Target="../media/image9.jpg"/><Relationship Id="rId5" Type="http://schemas.openxmlformats.org/officeDocument/2006/relationships/hyperlink" Target="http://drive.google.com/file/d/1KEapqSRFQe32F7fgTgnXJmp-hiKM7LQB/view" TargetMode="External"/><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7.jpg"/><Relationship Id="rId6" Type="http://schemas.openxmlformats.org/officeDocument/2006/relationships/image" Target="../media/image17.png"/><Relationship Id="rId7"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L-CAM Project</a:t>
            </a:r>
            <a:endParaRPr/>
          </a:p>
        </p:txBody>
      </p:sp>
      <p:sp>
        <p:nvSpPr>
          <p:cNvPr id="60" name="Google Shape;60;p13"/>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lunar-based telescope for astronomical observations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p:nvPr/>
        </p:nvSpPr>
        <p:spPr>
          <a:xfrm>
            <a:off x="3992150" y="0"/>
            <a:ext cx="5151900" cy="50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2"/>
          <p:cNvPicPr preferRelativeResize="0"/>
          <p:nvPr/>
        </p:nvPicPr>
        <p:blipFill>
          <a:blip r:embed="rId3">
            <a:alphaModFix/>
          </a:blip>
          <a:stretch>
            <a:fillRect/>
          </a:stretch>
        </p:blipFill>
        <p:spPr>
          <a:xfrm>
            <a:off x="4572000" y="602675"/>
            <a:ext cx="4185475" cy="3875750"/>
          </a:xfrm>
          <a:prstGeom prst="rect">
            <a:avLst/>
          </a:prstGeom>
          <a:noFill/>
          <a:ln>
            <a:noFill/>
          </a:ln>
        </p:spPr>
      </p:pic>
      <p:sp>
        <p:nvSpPr>
          <p:cNvPr id="176" name="Google Shape;17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 The Dawn of </a:t>
            </a:r>
            <a:endParaRPr/>
          </a:p>
          <a:p>
            <a:pPr indent="0" lvl="0" marL="0" rtl="0" algn="l">
              <a:spcBef>
                <a:spcPts val="0"/>
              </a:spcBef>
              <a:spcAft>
                <a:spcPts val="0"/>
              </a:spcAft>
              <a:buNone/>
            </a:pPr>
            <a:r>
              <a:rPr lang="en"/>
              <a:t>Astronomy on the Moon</a:t>
            </a:r>
            <a:endParaRPr/>
          </a:p>
        </p:txBody>
      </p:sp>
      <p:sp>
        <p:nvSpPr>
          <p:cNvPr id="177" name="Google Shape;177;p22"/>
          <p:cNvSpPr txBox="1"/>
          <p:nvPr>
            <p:ph idx="1" type="body"/>
          </p:nvPr>
        </p:nvSpPr>
        <p:spPr>
          <a:xfrm>
            <a:off x="311700" y="1451700"/>
            <a:ext cx="3199500" cy="32676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Targeted launch in 2024, operating for 1 year</a:t>
            </a:r>
            <a:endParaRPr/>
          </a:p>
          <a:p>
            <a:pPr indent="-342900" lvl="0" marL="457200" rtl="0" algn="l">
              <a:spcBef>
                <a:spcPts val="0"/>
              </a:spcBef>
              <a:spcAft>
                <a:spcPts val="0"/>
              </a:spcAft>
              <a:buSzPts val="1800"/>
              <a:buChar char="●"/>
            </a:pPr>
            <a:r>
              <a:rPr lang="en"/>
              <a:t>Light curves of ~4 dozen planet hosting bright stars and 100s of main-belt asteroids</a:t>
            </a:r>
            <a:endParaRPr/>
          </a:p>
          <a:p>
            <a:pPr indent="-342900" lvl="0" marL="457200" rtl="0" algn="l">
              <a:spcBef>
                <a:spcPts val="0"/>
              </a:spcBef>
              <a:spcAft>
                <a:spcPts val="0"/>
              </a:spcAft>
              <a:buSzPts val="1800"/>
              <a:buChar char="●"/>
            </a:pPr>
            <a:r>
              <a:rPr lang="en"/>
              <a:t>Detection and characterisation of dozen near-Earth asteroids </a:t>
            </a:r>
            <a:endParaRPr/>
          </a:p>
          <a:p>
            <a:pPr indent="0" lvl="0" marL="457200" rtl="0" algn="l">
              <a:spcBef>
                <a:spcPts val="1200"/>
              </a:spcBef>
              <a:spcAft>
                <a:spcPts val="1200"/>
              </a:spcAft>
              <a:buNone/>
            </a:pPr>
            <a:r>
              <a:t/>
            </a:r>
            <a:endParaRPr/>
          </a:p>
        </p:txBody>
      </p:sp>
      <p:pic>
        <p:nvPicPr>
          <p:cNvPr id="178" name="Google Shape;178;p22"/>
          <p:cNvPicPr preferRelativeResize="0"/>
          <p:nvPr/>
        </p:nvPicPr>
        <p:blipFill>
          <a:blip r:embed="rId4">
            <a:alphaModFix/>
          </a:blip>
          <a:stretch>
            <a:fillRect/>
          </a:stretch>
        </p:blipFill>
        <p:spPr>
          <a:xfrm>
            <a:off x="7440025" y="2724525"/>
            <a:ext cx="928875" cy="72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187450" y="13371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T</a:t>
            </a:r>
            <a:r>
              <a:rPr lang="en"/>
              <a:t>eam</a:t>
            </a:r>
            <a:endParaRPr/>
          </a:p>
        </p:txBody>
      </p:sp>
      <p:grpSp>
        <p:nvGrpSpPr>
          <p:cNvPr id="66" name="Google Shape;66;p14"/>
          <p:cNvGrpSpPr/>
          <p:nvPr/>
        </p:nvGrpSpPr>
        <p:grpSpPr>
          <a:xfrm>
            <a:off x="3504242" y="133602"/>
            <a:ext cx="1325127" cy="2179898"/>
            <a:chOff x="311700" y="1251475"/>
            <a:chExt cx="1465200" cy="2410325"/>
          </a:xfrm>
        </p:grpSpPr>
        <p:pic>
          <p:nvPicPr>
            <p:cNvPr id="67" name="Google Shape;67;p14"/>
            <p:cNvPicPr preferRelativeResize="0"/>
            <p:nvPr/>
          </p:nvPicPr>
          <p:blipFill>
            <a:blip r:embed="rId3">
              <a:alphaModFix/>
            </a:blip>
            <a:stretch>
              <a:fillRect/>
            </a:stretch>
          </p:blipFill>
          <p:spPr>
            <a:xfrm>
              <a:off x="417025" y="1251475"/>
              <a:ext cx="1109525" cy="1654999"/>
            </a:xfrm>
            <a:prstGeom prst="rect">
              <a:avLst/>
            </a:prstGeom>
            <a:noFill/>
            <a:ln>
              <a:noFill/>
            </a:ln>
          </p:spPr>
        </p:pic>
        <p:sp>
          <p:nvSpPr>
            <p:cNvPr id="68" name="Google Shape;68;p14"/>
            <p:cNvSpPr txBox="1"/>
            <p:nvPr/>
          </p:nvSpPr>
          <p:spPr>
            <a:xfrm>
              <a:off x="311700" y="2868000"/>
              <a:ext cx="1465200" cy="79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Jessie Christiansen, Caltech/IPAC</a:t>
              </a:r>
              <a:endParaRPr>
                <a:latin typeface="Proxima Nova"/>
                <a:ea typeface="Proxima Nova"/>
                <a:cs typeface="Proxima Nova"/>
                <a:sym typeface="Proxima Nova"/>
              </a:endParaRPr>
            </a:p>
          </p:txBody>
        </p:sp>
      </p:grpSp>
      <p:grpSp>
        <p:nvGrpSpPr>
          <p:cNvPr id="69" name="Google Shape;69;p14"/>
          <p:cNvGrpSpPr/>
          <p:nvPr/>
        </p:nvGrpSpPr>
        <p:grpSpPr>
          <a:xfrm>
            <a:off x="2092206" y="123360"/>
            <a:ext cx="1325127" cy="2014528"/>
            <a:chOff x="2243975" y="1228825"/>
            <a:chExt cx="1465200" cy="2227475"/>
          </a:xfrm>
        </p:grpSpPr>
        <p:pic>
          <p:nvPicPr>
            <p:cNvPr id="70" name="Google Shape;70;p14"/>
            <p:cNvPicPr preferRelativeResize="0"/>
            <p:nvPr/>
          </p:nvPicPr>
          <p:blipFill rotWithShape="1">
            <a:blip r:embed="rId4">
              <a:alphaModFix/>
            </a:blip>
            <a:srcRect b="0" l="18402" r="12099" t="0"/>
            <a:stretch/>
          </p:blipFill>
          <p:spPr>
            <a:xfrm>
              <a:off x="2327303" y="1228825"/>
              <a:ext cx="1298570" cy="1654998"/>
            </a:xfrm>
            <a:prstGeom prst="rect">
              <a:avLst/>
            </a:prstGeom>
            <a:noFill/>
            <a:ln>
              <a:noFill/>
            </a:ln>
          </p:spPr>
        </p:pic>
        <p:sp>
          <p:nvSpPr>
            <p:cNvPr id="71" name="Google Shape;71;p14"/>
            <p:cNvSpPr txBox="1"/>
            <p:nvPr/>
          </p:nvSpPr>
          <p:spPr>
            <a:xfrm>
              <a:off x="2243975" y="2868000"/>
              <a:ext cx="1465200" cy="58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Tabetha Boyajian</a:t>
              </a:r>
              <a:r>
                <a:rPr lang="en" sz="1050"/>
                <a:t>, LSU</a:t>
              </a:r>
              <a:endParaRPr>
                <a:latin typeface="Proxima Nova"/>
                <a:ea typeface="Proxima Nova"/>
                <a:cs typeface="Proxima Nova"/>
                <a:sym typeface="Proxima Nova"/>
              </a:endParaRPr>
            </a:p>
          </p:txBody>
        </p:sp>
      </p:grpSp>
      <p:pic>
        <p:nvPicPr>
          <p:cNvPr id="72" name="Google Shape;72;p14"/>
          <p:cNvPicPr preferRelativeResize="0"/>
          <p:nvPr/>
        </p:nvPicPr>
        <p:blipFill rotWithShape="1">
          <a:blip r:embed="rId5">
            <a:alphaModFix/>
          </a:blip>
          <a:srcRect b="0" l="10535" r="10432" t="0"/>
          <a:stretch/>
        </p:blipFill>
        <p:spPr>
          <a:xfrm>
            <a:off x="6109219" y="2307780"/>
            <a:ext cx="1070346" cy="1354269"/>
          </a:xfrm>
          <a:prstGeom prst="rect">
            <a:avLst/>
          </a:prstGeom>
          <a:noFill/>
          <a:ln>
            <a:noFill/>
          </a:ln>
        </p:spPr>
      </p:pic>
      <p:sp>
        <p:nvSpPr>
          <p:cNvPr id="73" name="Google Shape;73;p14"/>
          <p:cNvSpPr txBox="1"/>
          <p:nvPr/>
        </p:nvSpPr>
        <p:spPr>
          <a:xfrm>
            <a:off x="6024226" y="3648438"/>
            <a:ext cx="12402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Carol Miu</a:t>
            </a:r>
            <a:r>
              <a:rPr lang="en" sz="1050"/>
              <a:t>, </a:t>
            </a:r>
            <a:endParaRPr sz="1050"/>
          </a:p>
          <a:p>
            <a:pPr indent="0" lvl="0" marL="0" rtl="0" algn="l">
              <a:lnSpc>
                <a:spcPct val="115000"/>
              </a:lnSpc>
              <a:spcBef>
                <a:spcPts val="0"/>
              </a:spcBef>
              <a:spcAft>
                <a:spcPts val="0"/>
              </a:spcAft>
              <a:buNone/>
            </a:pPr>
            <a:r>
              <a:rPr lang="en" sz="1050"/>
              <a:t>LSU, UW Bothell, Collin College</a:t>
            </a:r>
            <a:endParaRPr>
              <a:latin typeface="Proxima Nova"/>
              <a:ea typeface="Proxima Nova"/>
              <a:cs typeface="Proxima Nova"/>
              <a:sym typeface="Proxima Nova"/>
            </a:endParaRPr>
          </a:p>
        </p:txBody>
      </p:sp>
      <p:pic>
        <p:nvPicPr>
          <p:cNvPr id="74" name="Google Shape;74;p14"/>
          <p:cNvPicPr preferRelativeResize="0"/>
          <p:nvPr/>
        </p:nvPicPr>
        <p:blipFill rotWithShape="1">
          <a:blip r:embed="rId6">
            <a:alphaModFix/>
          </a:blip>
          <a:srcRect b="0" l="0" r="0" t="0"/>
          <a:stretch/>
        </p:blipFill>
        <p:spPr>
          <a:xfrm rot="10800000">
            <a:off x="4829563" y="133734"/>
            <a:ext cx="1325287" cy="1513617"/>
          </a:xfrm>
          <a:prstGeom prst="rect">
            <a:avLst/>
          </a:prstGeom>
          <a:noFill/>
          <a:ln>
            <a:noFill/>
          </a:ln>
        </p:spPr>
      </p:pic>
      <p:sp>
        <p:nvSpPr>
          <p:cNvPr id="75" name="Google Shape;75;p14"/>
          <p:cNvSpPr txBox="1"/>
          <p:nvPr/>
        </p:nvSpPr>
        <p:spPr>
          <a:xfrm>
            <a:off x="4829563" y="1647356"/>
            <a:ext cx="13254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Franck Marchis</a:t>
            </a:r>
            <a:r>
              <a:rPr lang="en" sz="1050"/>
              <a:t>, SETI Institute &amp; Unistellar</a:t>
            </a:r>
            <a:endParaRPr>
              <a:latin typeface="Proxima Nova"/>
              <a:ea typeface="Proxima Nova"/>
              <a:cs typeface="Proxima Nova"/>
              <a:sym typeface="Proxima Nova"/>
            </a:endParaRPr>
          </a:p>
        </p:txBody>
      </p:sp>
      <p:pic>
        <p:nvPicPr>
          <p:cNvPr id="76" name="Google Shape;76;p14"/>
          <p:cNvPicPr preferRelativeResize="0"/>
          <p:nvPr/>
        </p:nvPicPr>
        <p:blipFill>
          <a:blip r:embed="rId7">
            <a:alphaModFix/>
          </a:blip>
          <a:stretch>
            <a:fillRect/>
          </a:stretch>
        </p:blipFill>
        <p:spPr>
          <a:xfrm>
            <a:off x="6350789" y="79418"/>
            <a:ext cx="1139111" cy="1529090"/>
          </a:xfrm>
          <a:prstGeom prst="rect">
            <a:avLst/>
          </a:prstGeom>
          <a:noFill/>
          <a:ln>
            <a:noFill/>
          </a:ln>
        </p:spPr>
      </p:pic>
      <p:sp>
        <p:nvSpPr>
          <p:cNvPr id="77" name="Google Shape;77;p14"/>
          <p:cNvSpPr txBox="1"/>
          <p:nvPr/>
        </p:nvSpPr>
        <p:spPr>
          <a:xfrm>
            <a:off x="6326627" y="1630984"/>
            <a:ext cx="1325400" cy="5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Angelle Tanner</a:t>
            </a:r>
            <a:r>
              <a:rPr lang="en" sz="1050"/>
              <a:t>, </a:t>
            </a:r>
            <a:endParaRPr sz="1050"/>
          </a:p>
          <a:p>
            <a:pPr indent="0" lvl="0" marL="0" rtl="0" algn="l">
              <a:lnSpc>
                <a:spcPct val="115000"/>
              </a:lnSpc>
              <a:spcBef>
                <a:spcPts val="0"/>
              </a:spcBef>
              <a:spcAft>
                <a:spcPts val="0"/>
              </a:spcAft>
              <a:buNone/>
            </a:pPr>
            <a:r>
              <a:rPr lang="en" sz="1050"/>
              <a:t>MSU</a:t>
            </a:r>
            <a:endParaRPr>
              <a:latin typeface="Proxima Nova"/>
              <a:ea typeface="Proxima Nova"/>
              <a:cs typeface="Proxima Nova"/>
              <a:sym typeface="Proxima Nova"/>
            </a:endParaRPr>
          </a:p>
        </p:txBody>
      </p:sp>
      <p:sp>
        <p:nvSpPr>
          <p:cNvPr id="78" name="Google Shape;78;p14"/>
          <p:cNvSpPr txBox="1"/>
          <p:nvPr/>
        </p:nvSpPr>
        <p:spPr>
          <a:xfrm>
            <a:off x="2092200" y="3663498"/>
            <a:ext cx="1325400" cy="5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Farzaneh Zohrabi</a:t>
            </a:r>
            <a:r>
              <a:rPr lang="en" sz="1050"/>
              <a:t>, </a:t>
            </a:r>
            <a:endParaRPr sz="1050"/>
          </a:p>
          <a:p>
            <a:pPr indent="0" lvl="0" marL="0" rtl="0" algn="l">
              <a:lnSpc>
                <a:spcPct val="115000"/>
              </a:lnSpc>
              <a:spcBef>
                <a:spcPts val="0"/>
              </a:spcBef>
              <a:spcAft>
                <a:spcPts val="0"/>
              </a:spcAft>
              <a:buNone/>
            </a:pPr>
            <a:r>
              <a:rPr lang="en" sz="1050"/>
              <a:t>LSU</a:t>
            </a:r>
            <a:endParaRPr>
              <a:latin typeface="Proxima Nova"/>
              <a:ea typeface="Proxima Nova"/>
              <a:cs typeface="Proxima Nova"/>
              <a:sym typeface="Proxima Nova"/>
            </a:endParaRPr>
          </a:p>
        </p:txBody>
      </p:sp>
      <p:pic>
        <p:nvPicPr>
          <p:cNvPr id="79" name="Google Shape;79;p14"/>
          <p:cNvPicPr preferRelativeResize="0"/>
          <p:nvPr/>
        </p:nvPicPr>
        <p:blipFill>
          <a:blip r:embed="rId8">
            <a:alphaModFix/>
          </a:blip>
          <a:stretch>
            <a:fillRect/>
          </a:stretch>
        </p:blipFill>
        <p:spPr>
          <a:xfrm>
            <a:off x="2134667" y="2293467"/>
            <a:ext cx="1240353" cy="1335198"/>
          </a:xfrm>
          <a:prstGeom prst="rect">
            <a:avLst/>
          </a:prstGeom>
          <a:noFill/>
          <a:ln>
            <a:noFill/>
          </a:ln>
        </p:spPr>
      </p:pic>
      <p:pic>
        <p:nvPicPr>
          <p:cNvPr id="80" name="Google Shape;80;p14"/>
          <p:cNvPicPr preferRelativeResize="0"/>
          <p:nvPr/>
        </p:nvPicPr>
        <p:blipFill rotWithShape="1">
          <a:blip r:embed="rId9">
            <a:alphaModFix/>
          </a:blip>
          <a:srcRect b="0" l="10566" r="16055" t="0"/>
          <a:stretch/>
        </p:blipFill>
        <p:spPr>
          <a:xfrm>
            <a:off x="7692357" y="79418"/>
            <a:ext cx="1015700" cy="1529098"/>
          </a:xfrm>
          <a:prstGeom prst="rect">
            <a:avLst/>
          </a:prstGeom>
          <a:noFill/>
          <a:ln>
            <a:noFill/>
          </a:ln>
        </p:spPr>
      </p:pic>
      <p:sp>
        <p:nvSpPr>
          <p:cNvPr id="81" name="Google Shape;81;p14"/>
          <p:cNvSpPr txBox="1"/>
          <p:nvPr/>
        </p:nvSpPr>
        <p:spPr>
          <a:xfrm>
            <a:off x="7627809" y="1630984"/>
            <a:ext cx="1325400" cy="5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Matthew</a:t>
            </a:r>
            <a:r>
              <a:rPr lang="en" sz="1050"/>
              <a:t> </a:t>
            </a:r>
            <a:r>
              <a:rPr lang="en" sz="1050"/>
              <a:t>Penny</a:t>
            </a:r>
            <a:r>
              <a:rPr lang="en" sz="1050"/>
              <a:t>, </a:t>
            </a:r>
            <a:endParaRPr sz="1050"/>
          </a:p>
          <a:p>
            <a:pPr indent="0" lvl="0" marL="0" rtl="0" algn="l">
              <a:lnSpc>
                <a:spcPct val="115000"/>
              </a:lnSpc>
              <a:spcBef>
                <a:spcPts val="0"/>
              </a:spcBef>
              <a:spcAft>
                <a:spcPts val="0"/>
              </a:spcAft>
              <a:buNone/>
            </a:pPr>
            <a:r>
              <a:rPr lang="en" sz="1050"/>
              <a:t>LSU</a:t>
            </a:r>
            <a:endParaRPr>
              <a:latin typeface="Proxima Nova"/>
              <a:ea typeface="Proxima Nova"/>
              <a:cs typeface="Proxima Nova"/>
              <a:sym typeface="Proxima Nova"/>
            </a:endParaRPr>
          </a:p>
        </p:txBody>
      </p:sp>
      <p:pic>
        <p:nvPicPr>
          <p:cNvPr id="82" name="Google Shape;82;p14"/>
          <p:cNvPicPr preferRelativeResize="0"/>
          <p:nvPr/>
        </p:nvPicPr>
        <p:blipFill>
          <a:blip r:embed="rId10">
            <a:alphaModFix/>
          </a:blip>
          <a:stretch>
            <a:fillRect/>
          </a:stretch>
        </p:blipFill>
        <p:spPr>
          <a:xfrm>
            <a:off x="3595404" y="2317323"/>
            <a:ext cx="1111575" cy="1335183"/>
          </a:xfrm>
          <a:prstGeom prst="rect">
            <a:avLst/>
          </a:prstGeom>
          <a:noFill/>
          <a:ln>
            <a:noFill/>
          </a:ln>
        </p:spPr>
      </p:pic>
      <p:sp>
        <p:nvSpPr>
          <p:cNvPr id="83" name="Google Shape;83;p14"/>
          <p:cNvSpPr txBox="1"/>
          <p:nvPr/>
        </p:nvSpPr>
        <p:spPr>
          <a:xfrm>
            <a:off x="3581622" y="3663498"/>
            <a:ext cx="1139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t>Connor Langevin, LSU</a:t>
            </a:r>
            <a:endParaRPr sz="1050"/>
          </a:p>
        </p:txBody>
      </p:sp>
      <p:pic>
        <p:nvPicPr>
          <p:cNvPr id="84" name="Google Shape;84;p14"/>
          <p:cNvPicPr preferRelativeResize="0"/>
          <p:nvPr/>
        </p:nvPicPr>
        <p:blipFill>
          <a:blip r:embed="rId11">
            <a:alphaModFix/>
          </a:blip>
          <a:stretch>
            <a:fillRect/>
          </a:stretch>
        </p:blipFill>
        <p:spPr>
          <a:xfrm>
            <a:off x="4884918" y="2307780"/>
            <a:ext cx="1015692" cy="1354271"/>
          </a:xfrm>
          <a:prstGeom prst="rect">
            <a:avLst/>
          </a:prstGeom>
          <a:noFill/>
          <a:ln>
            <a:noFill/>
          </a:ln>
        </p:spPr>
      </p:pic>
      <p:sp>
        <p:nvSpPr>
          <p:cNvPr id="85" name="Google Shape;85;p14"/>
          <p:cNvSpPr txBox="1"/>
          <p:nvPr/>
        </p:nvSpPr>
        <p:spPr>
          <a:xfrm>
            <a:off x="4884906" y="3663498"/>
            <a:ext cx="1139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t>Jonas Klüter</a:t>
            </a:r>
            <a:r>
              <a:rPr lang="en" sz="1050"/>
              <a:t>,</a:t>
            </a:r>
            <a:br>
              <a:rPr lang="en" sz="1050"/>
            </a:br>
            <a:r>
              <a:rPr lang="en" sz="1050"/>
              <a:t> LSU</a:t>
            </a:r>
            <a:endParaRPr sz="1050"/>
          </a:p>
        </p:txBody>
      </p:sp>
      <p:pic>
        <p:nvPicPr>
          <p:cNvPr id="86" name="Google Shape;86;p14"/>
          <p:cNvPicPr preferRelativeResize="0"/>
          <p:nvPr/>
        </p:nvPicPr>
        <p:blipFill>
          <a:blip r:embed="rId12">
            <a:alphaModFix/>
          </a:blip>
          <a:stretch>
            <a:fillRect/>
          </a:stretch>
        </p:blipFill>
        <p:spPr>
          <a:xfrm>
            <a:off x="7060183" y="1791534"/>
            <a:ext cx="2460017" cy="1845009"/>
          </a:xfrm>
          <a:prstGeom prst="rect">
            <a:avLst/>
          </a:prstGeom>
          <a:noFill/>
          <a:ln>
            <a:noFill/>
          </a:ln>
        </p:spPr>
      </p:pic>
      <p:sp>
        <p:nvSpPr>
          <p:cNvPr id="87" name="Google Shape;87;p14"/>
          <p:cNvSpPr txBox="1"/>
          <p:nvPr/>
        </p:nvSpPr>
        <p:spPr>
          <a:xfrm>
            <a:off x="7558579" y="3611128"/>
            <a:ext cx="1070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Peter Santana, UPRM, SETI Institute &amp; Unistellar</a:t>
            </a:r>
            <a:endParaRPr sz="1000"/>
          </a:p>
        </p:txBody>
      </p:sp>
      <p:sp>
        <p:nvSpPr>
          <p:cNvPr id="88" name="Google Shape;88;p14"/>
          <p:cNvSpPr txBox="1"/>
          <p:nvPr/>
        </p:nvSpPr>
        <p:spPr>
          <a:xfrm>
            <a:off x="654700" y="4459125"/>
            <a:ext cx="7909800" cy="667200"/>
          </a:xfrm>
          <a:prstGeom prst="rect">
            <a:avLst/>
          </a:prstGeom>
          <a:solidFill>
            <a:srgbClr val="CCCCCC"/>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t>Acknowledgement:  This project is funded in part by the Gordon and Betty Moore Foundation through Grant GBMF10467 to AstronetX PBC. Participation of CM made possible by the LSU REU program (NSF award PHY-1852356). Participation of PS-R made possible by the SETI Institute REU program (NSF award 2051007).</a:t>
            </a:r>
            <a:endParaRPr sz="11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p:nvPr/>
        </p:nvSpPr>
        <p:spPr>
          <a:xfrm>
            <a:off x="3979650" y="0"/>
            <a:ext cx="5164200" cy="50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txBox="1"/>
          <p:nvPr>
            <p:ph type="title"/>
          </p:nvPr>
        </p:nvSpPr>
        <p:spPr>
          <a:xfrm>
            <a:off x="311700" y="445025"/>
            <a:ext cx="3787500" cy="62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Moon</a:t>
            </a:r>
            <a:endParaRPr/>
          </a:p>
        </p:txBody>
      </p:sp>
      <p:pic>
        <p:nvPicPr>
          <p:cNvPr id="95" name="Google Shape;95;p15"/>
          <p:cNvPicPr preferRelativeResize="0"/>
          <p:nvPr/>
        </p:nvPicPr>
        <p:blipFill>
          <a:blip r:embed="rId3">
            <a:alphaModFix/>
          </a:blip>
          <a:stretch>
            <a:fillRect/>
          </a:stretch>
        </p:blipFill>
        <p:spPr>
          <a:xfrm>
            <a:off x="4204150" y="366575"/>
            <a:ext cx="4777149" cy="2855075"/>
          </a:xfrm>
          <a:prstGeom prst="rect">
            <a:avLst/>
          </a:prstGeom>
          <a:noFill/>
          <a:ln>
            <a:noFill/>
          </a:ln>
        </p:spPr>
      </p:pic>
      <p:sp>
        <p:nvSpPr>
          <p:cNvPr id="96" name="Google Shape;96;p15"/>
          <p:cNvSpPr txBox="1"/>
          <p:nvPr>
            <p:ph idx="1" type="body"/>
          </p:nvPr>
        </p:nvSpPr>
        <p:spPr>
          <a:xfrm>
            <a:off x="384374" y="1209750"/>
            <a:ext cx="36060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Only one side of the Moon is visible from Earth </a:t>
            </a:r>
            <a:endParaRPr/>
          </a:p>
          <a:p>
            <a:pPr indent="-317500" lvl="0" marL="457200" rtl="0" algn="l">
              <a:spcBef>
                <a:spcPts val="0"/>
              </a:spcBef>
              <a:spcAft>
                <a:spcPts val="0"/>
              </a:spcAft>
              <a:buSzPts val="1400"/>
              <a:buChar char="●"/>
            </a:pPr>
            <a:r>
              <a:rPr lang="en"/>
              <a:t>Schrodinger Basin: 75°S, 135°E</a:t>
            </a:r>
            <a:endParaRPr/>
          </a:p>
        </p:txBody>
      </p:sp>
      <p:sp>
        <p:nvSpPr>
          <p:cNvPr id="97" name="Google Shape;97;p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5"/>
          <p:cNvPicPr preferRelativeResize="0"/>
          <p:nvPr/>
        </p:nvPicPr>
        <p:blipFill>
          <a:blip r:embed="rId4">
            <a:alphaModFix/>
          </a:blip>
          <a:stretch>
            <a:fillRect/>
          </a:stretch>
        </p:blipFill>
        <p:spPr>
          <a:xfrm>
            <a:off x="7748237" y="5494088"/>
            <a:ext cx="4545374" cy="3984301"/>
          </a:xfrm>
          <a:prstGeom prst="rect">
            <a:avLst/>
          </a:prstGeom>
          <a:noFill/>
          <a:ln>
            <a:noFill/>
          </a:ln>
        </p:spPr>
      </p:pic>
      <p:pic>
        <p:nvPicPr>
          <p:cNvPr id="99" name="Google Shape;99;p15"/>
          <p:cNvPicPr preferRelativeResize="0"/>
          <p:nvPr/>
        </p:nvPicPr>
        <p:blipFill>
          <a:blip r:embed="rId5">
            <a:alphaModFix/>
          </a:blip>
          <a:stretch>
            <a:fillRect/>
          </a:stretch>
        </p:blipFill>
        <p:spPr>
          <a:xfrm>
            <a:off x="480365" y="5494099"/>
            <a:ext cx="6511386" cy="2558375"/>
          </a:xfrm>
          <a:prstGeom prst="rect">
            <a:avLst/>
          </a:prstGeom>
          <a:noFill/>
          <a:ln>
            <a:noFill/>
          </a:ln>
        </p:spPr>
      </p:pic>
      <p:cxnSp>
        <p:nvCxnSpPr>
          <p:cNvPr id="100" name="Google Shape;100;p15"/>
          <p:cNvCxnSpPr/>
          <p:nvPr/>
        </p:nvCxnSpPr>
        <p:spPr>
          <a:xfrm flipH="1">
            <a:off x="6199159" y="2714950"/>
            <a:ext cx="1116000" cy="450900"/>
          </a:xfrm>
          <a:prstGeom prst="straightConnector1">
            <a:avLst/>
          </a:prstGeom>
          <a:noFill/>
          <a:ln cap="flat" cmpd="sng" w="76200">
            <a:solidFill>
              <a:schemeClr val="dk2"/>
            </a:solidFill>
            <a:prstDash val="solid"/>
            <a:round/>
            <a:headEnd len="med" w="med" type="none"/>
            <a:tailEnd len="med" w="med" type="none"/>
          </a:ln>
        </p:spPr>
      </p:cxnSp>
      <p:cxnSp>
        <p:nvCxnSpPr>
          <p:cNvPr id="101" name="Google Shape;101;p15"/>
          <p:cNvCxnSpPr/>
          <p:nvPr/>
        </p:nvCxnSpPr>
        <p:spPr>
          <a:xfrm flipH="1">
            <a:off x="7362330" y="2760775"/>
            <a:ext cx="38400" cy="434400"/>
          </a:xfrm>
          <a:prstGeom prst="straightConnector1">
            <a:avLst/>
          </a:prstGeom>
          <a:noFill/>
          <a:ln cap="flat" cmpd="sng" w="76200">
            <a:solidFill>
              <a:schemeClr val="dk2"/>
            </a:solidFill>
            <a:prstDash val="solid"/>
            <a:round/>
            <a:headEnd len="med" w="med" type="none"/>
            <a:tailEnd len="med" w="med" type="none"/>
          </a:ln>
        </p:spPr>
      </p:cxnSp>
      <p:pic>
        <p:nvPicPr>
          <p:cNvPr id="102" name="Google Shape;102;p15"/>
          <p:cNvPicPr preferRelativeResize="0"/>
          <p:nvPr/>
        </p:nvPicPr>
        <p:blipFill>
          <a:blip r:embed="rId6">
            <a:alphaModFix/>
          </a:blip>
          <a:stretch>
            <a:fillRect/>
          </a:stretch>
        </p:blipFill>
        <p:spPr>
          <a:xfrm>
            <a:off x="6149275" y="3158300"/>
            <a:ext cx="1229749" cy="1229749"/>
          </a:xfrm>
          <a:prstGeom prst="rect">
            <a:avLst/>
          </a:prstGeom>
          <a:noFill/>
          <a:ln>
            <a:noFill/>
          </a:ln>
        </p:spPr>
      </p:pic>
      <p:sp>
        <p:nvSpPr>
          <p:cNvPr id="103" name="Google Shape;103;p15"/>
          <p:cNvSpPr txBox="1"/>
          <p:nvPr>
            <p:ph type="title"/>
          </p:nvPr>
        </p:nvSpPr>
        <p:spPr>
          <a:xfrm>
            <a:off x="311700" y="228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put a telescope </a:t>
            </a:r>
            <a:endParaRPr/>
          </a:p>
          <a:p>
            <a:pPr indent="0" lvl="0" marL="0" rtl="0" algn="l">
              <a:spcBef>
                <a:spcPts val="0"/>
              </a:spcBef>
              <a:spcAft>
                <a:spcPts val="0"/>
              </a:spcAft>
              <a:buNone/>
            </a:pPr>
            <a:r>
              <a:rPr lang="en"/>
              <a:t>on the Moon?</a:t>
            </a:r>
            <a:endParaRPr/>
          </a:p>
        </p:txBody>
      </p:sp>
      <p:sp>
        <p:nvSpPr>
          <p:cNvPr id="104" name="Google Shape;104;p15"/>
          <p:cNvSpPr txBox="1"/>
          <p:nvPr>
            <p:ph idx="1" type="body"/>
          </p:nvPr>
        </p:nvSpPr>
        <p:spPr>
          <a:xfrm>
            <a:off x="311700" y="3286075"/>
            <a:ext cx="3678600" cy="1435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Stable </a:t>
            </a:r>
            <a:r>
              <a:rPr lang="en"/>
              <a:t>environment/no atmosphere</a:t>
            </a:r>
            <a:r>
              <a:rPr lang="en"/>
              <a:t> </a:t>
            </a:r>
            <a:endParaRPr/>
          </a:p>
          <a:p>
            <a:pPr indent="-317500" lvl="0" marL="457200" rtl="0" algn="l">
              <a:spcBef>
                <a:spcPts val="0"/>
              </a:spcBef>
              <a:spcAft>
                <a:spcPts val="0"/>
              </a:spcAft>
              <a:buSzPts val="1400"/>
              <a:buChar char="●"/>
            </a:pPr>
            <a:r>
              <a:rPr lang="en"/>
              <a:t>Continuous monitoring of the sky for two weeks at a time 		</a:t>
            </a:r>
            <a:endParaRPr/>
          </a:p>
          <a:p>
            <a:pPr indent="-317500" lvl="0" marL="914400" rtl="0" algn="l">
              <a:spcBef>
                <a:spcPts val="0"/>
              </a:spcBef>
              <a:spcAft>
                <a:spcPts val="0"/>
              </a:spcAft>
              <a:buSzPts val="1400"/>
              <a:buChar char="●"/>
            </a:pPr>
            <a:r>
              <a:rPr lang="en" sz="1400"/>
              <a:t>Can observe objects in Earth</a:t>
            </a:r>
            <a:r>
              <a:rPr lang="en"/>
              <a:t>’s </a:t>
            </a:r>
            <a:r>
              <a:rPr lang="en" sz="1400"/>
              <a:t>daytime sky</a:t>
            </a:r>
            <a:r>
              <a:rPr lang="en"/>
              <a:t>  </a:t>
            </a:r>
            <a:r>
              <a:rPr lang="en"/>
              <a:t>   </a:t>
            </a:r>
            <a:endParaRPr/>
          </a:p>
        </p:txBody>
      </p:sp>
      <p:sp>
        <p:nvSpPr>
          <p:cNvPr id="105" name="Google Shape;105;p15"/>
          <p:cNvSpPr txBox="1"/>
          <p:nvPr/>
        </p:nvSpPr>
        <p:spPr>
          <a:xfrm>
            <a:off x="5932225" y="4311850"/>
            <a:ext cx="1910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accent3"/>
                </a:solidFill>
                <a:latin typeface="Proxima Nova"/>
                <a:ea typeface="Proxima Nova"/>
                <a:cs typeface="Proxima Nova"/>
                <a:sym typeface="Proxima Nova"/>
              </a:rPr>
              <a:t>Schrodinger Basin</a:t>
            </a:r>
            <a:endParaRPr>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p:nvPr/>
        </p:nvSpPr>
        <p:spPr>
          <a:xfrm>
            <a:off x="5581500" y="6300"/>
            <a:ext cx="3562500" cy="507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txBox="1"/>
          <p:nvPr>
            <p:ph type="title"/>
          </p:nvPr>
        </p:nvSpPr>
        <p:spPr>
          <a:xfrm>
            <a:off x="176275" y="292625"/>
            <a:ext cx="6136200" cy="7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the sky look like from the Moon?</a:t>
            </a:r>
            <a:endParaRPr/>
          </a:p>
        </p:txBody>
      </p:sp>
      <p:pic>
        <p:nvPicPr>
          <p:cNvPr id="112" name="Google Shape;112;p16" title="Copy of Copy of Stellarium_23Degree_Elevation_FOV.mp4">
            <a:hlinkClick r:id="rId3"/>
          </p:cNvPr>
          <p:cNvPicPr preferRelativeResize="0"/>
          <p:nvPr/>
        </p:nvPicPr>
        <p:blipFill>
          <a:blip r:embed="rId4">
            <a:alphaModFix/>
          </a:blip>
          <a:stretch>
            <a:fillRect/>
          </a:stretch>
        </p:blipFill>
        <p:spPr>
          <a:xfrm>
            <a:off x="176250" y="1363238"/>
            <a:ext cx="5324227" cy="2994875"/>
          </a:xfrm>
          <a:prstGeom prst="rect">
            <a:avLst/>
          </a:prstGeom>
          <a:noFill/>
          <a:ln>
            <a:noFill/>
          </a:ln>
        </p:spPr>
      </p:pic>
      <p:sp>
        <p:nvSpPr>
          <p:cNvPr id="113" name="Google Shape;113;p16"/>
          <p:cNvSpPr txBox="1"/>
          <p:nvPr>
            <p:ph type="title"/>
          </p:nvPr>
        </p:nvSpPr>
        <p:spPr>
          <a:xfrm>
            <a:off x="5642225" y="3585775"/>
            <a:ext cx="3338700" cy="714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90"/>
              <a:buNone/>
            </a:pPr>
            <a:r>
              <a:rPr lang="en" sz="1820"/>
              <a:t>L-CAM full-field image (from Earth) showing the Orion constellation </a:t>
            </a:r>
            <a:endParaRPr sz="1820"/>
          </a:p>
        </p:txBody>
      </p:sp>
      <p:pic>
        <p:nvPicPr>
          <p:cNvPr id="114" name="Google Shape;114;p16"/>
          <p:cNvPicPr preferRelativeResize="0"/>
          <p:nvPr/>
        </p:nvPicPr>
        <p:blipFill>
          <a:blip r:embed="rId5">
            <a:alphaModFix/>
          </a:blip>
          <a:stretch>
            <a:fillRect/>
          </a:stretch>
        </p:blipFill>
        <p:spPr>
          <a:xfrm>
            <a:off x="5652877" y="1209725"/>
            <a:ext cx="3338721" cy="22236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Science Motivation: Exoplanet transits</a:t>
            </a:r>
            <a:endParaRPr/>
          </a:p>
        </p:txBody>
      </p:sp>
      <p:pic>
        <p:nvPicPr>
          <p:cNvPr id="120" name="Google Shape;120;p17" title="Exoplanet_Single_Transit-HD_1080p.mov">
            <a:hlinkClick r:id="rId3"/>
          </p:cNvPr>
          <p:cNvPicPr preferRelativeResize="0"/>
          <p:nvPr/>
        </p:nvPicPr>
        <p:blipFill>
          <a:blip r:embed="rId4">
            <a:alphaModFix/>
          </a:blip>
          <a:stretch>
            <a:fillRect/>
          </a:stretch>
        </p:blipFill>
        <p:spPr>
          <a:xfrm>
            <a:off x="489600" y="1606400"/>
            <a:ext cx="5482277" cy="3083775"/>
          </a:xfrm>
          <a:prstGeom prst="rect">
            <a:avLst/>
          </a:prstGeom>
          <a:noFill/>
          <a:ln>
            <a:noFill/>
          </a:ln>
        </p:spPr>
      </p:pic>
      <p:pic>
        <p:nvPicPr>
          <p:cNvPr id="121" name="Google Shape;121;p17"/>
          <p:cNvPicPr preferRelativeResize="0"/>
          <p:nvPr/>
        </p:nvPicPr>
        <p:blipFill>
          <a:blip r:embed="rId5">
            <a:alphaModFix/>
          </a:blip>
          <a:stretch>
            <a:fillRect/>
          </a:stretch>
        </p:blipFill>
        <p:spPr>
          <a:xfrm>
            <a:off x="2138750" y="5318425"/>
            <a:ext cx="4572000" cy="1524000"/>
          </a:xfrm>
          <a:prstGeom prst="rect">
            <a:avLst/>
          </a:prstGeom>
          <a:noFill/>
          <a:ln>
            <a:noFill/>
          </a:ln>
        </p:spPr>
      </p:pic>
      <p:sp>
        <p:nvSpPr>
          <p:cNvPr id="122" name="Google Shape;122;p17"/>
          <p:cNvSpPr txBox="1"/>
          <p:nvPr/>
        </p:nvSpPr>
        <p:spPr>
          <a:xfrm>
            <a:off x="6359400" y="1967475"/>
            <a:ext cx="21411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Anticipated results:</a:t>
            </a:r>
            <a:endParaRPr sz="1800">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Detect</a:t>
            </a:r>
            <a:r>
              <a:rPr lang="en">
                <a:latin typeface="Proxima Nova"/>
                <a:ea typeface="Proxima Nova"/>
                <a:cs typeface="Proxima Nova"/>
                <a:sym typeface="Proxima Nova"/>
              </a:rPr>
              <a:t>ing</a:t>
            </a:r>
            <a:r>
              <a:rPr lang="en">
                <a:latin typeface="Proxima Nova"/>
                <a:ea typeface="Proxima Nova"/>
                <a:cs typeface="Proxima Nova"/>
                <a:sym typeface="Proxima Nova"/>
              </a:rPr>
              <a:t> new transiting exoplanets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Refine orbits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Characterize properties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sp>
        <p:nvSpPr>
          <p:cNvPr id="123" name="Google Shape;123;p17"/>
          <p:cNvSpPr txBox="1"/>
          <p:nvPr/>
        </p:nvSpPr>
        <p:spPr>
          <a:xfrm>
            <a:off x="555450" y="4765800"/>
            <a:ext cx="214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Video credit: NASA</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p:nvPr/>
        </p:nvSpPr>
        <p:spPr>
          <a:xfrm>
            <a:off x="3979650" y="0"/>
            <a:ext cx="5164200" cy="50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Science Motivation: </a:t>
            </a:r>
            <a:endParaRPr/>
          </a:p>
          <a:p>
            <a:pPr indent="0" lvl="0" marL="0" rtl="0" algn="l">
              <a:spcBef>
                <a:spcPts val="0"/>
              </a:spcBef>
              <a:spcAft>
                <a:spcPts val="0"/>
              </a:spcAft>
              <a:buNone/>
            </a:pPr>
            <a:r>
              <a:rPr lang="en"/>
              <a:t>Asteroids</a:t>
            </a:r>
            <a:endParaRPr/>
          </a:p>
        </p:txBody>
      </p:sp>
      <p:sp>
        <p:nvSpPr>
          <p:cNvPr id="130" name="Google Shape;130;p18"/>
          <p:cNvSpPr txBox="1"/>
          <p:nvPr>
            <p:ph idx="1" type="body"/>
          </p:nvPr>
        </p:nvSpPr>
        <p:spPr>
          <a:xfrm>
            <a:off x="311700" y="1752675"/>
            <a:ext cx="3766500" cy="2816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000000"/>
                </a:solidFill>
              </a:rPr>
              <a:t>Anticipated results:</a:t>
            </a:r>
            <a:endParaRPr>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317500" lvl="0" marL="457200" rtl="0" algn="l">
              <a:lnSpc>
                <a:spcPct val="100000"/>
              </a:lnSpc>
              <a:spcBef>
                <a:spcPts val="0"/>
              </a:spcBef>
              <a:spcAft>
                <a:spcPts val="0"/>
              </a:spcAft>
              <a:buClr>
                <a:srgbClr val="000000"/>
              </a:buClr>
              <a:buSzPts val="1400"/>
              <a:buFont typeface="Proxima Nova"/>
              <a:buChar char="●"/>
            </a:pPr>
            <a:r>
              <a:rPr lang="en" sz="1400">
                <a:solidFill>
                  <a:srgbClr val="000000"/>
                </a:solidFill>
              </a:rPr>
              <a:t>Rotation, shape and multiplicity of 100s asteroids, mostly in the main-belt</a:t>
            </a:r>
            <a:endParaRPr sz="1400">
              <a:solidFill>
                <a:srgbClr val="000000"/>
              </a:solidFill>
            </a:endParaRPr>
          </a:p>
          <a:p>
            <a:pPr indent="-317500" lvl="0" marL="457200" rtl="0" algn="l">
              <a:lnSpc>
                <a:spcPct val="100000"/>
              </a:lnSpc>
              <a:spcBef>
                <a:spcPts val="0"/>
              </a:spcBef>
              <a:spcAft>
                <a:spcPts val="0"/>
              </a:spcAft>
              <a:buClr>
                <a:srgbClr val="000000"/>
              </a:buClr>
              <a:buSzPts val="1400"/>
              <a:buFont typeface="Arial"/>
              <a:buChar char="●"/>
            </a:pPr>
            <a:r>
              <a:rPr lang="en" sz="1400">
                <a:solidFill>
                  <a:srgbClr val="000000"/>
                </a:solidFill>
              </a:rPr>
              <a:t>Mutual events in multiple asteroid systems</a:t>
            </a:r>
            <a:endParaRPr sz="1400">
              <a:solidFill>
                <a:srgbClr val="000000"/>
              </a:solidFill>
            </a:endParaRPr>
          </a:p>
          <a:p>
            <a:pPr indent="0" lvl="0" marL="457200" rtl="0" algn="l">
              <a:lnSpc>
                <a:spcPct val="100000"/>
              </a:lnSpc>
              <a:spcBef>
                <a:spcPts val="0"/>
              </a:spcBef>
              <a:spcAft>
                <a:spcPts val="0"/>
              </a:spcAft>
              <a:buNone/>
            </a:pPr>
            <a:r>
              <a:t/>
            </a:r>
            <a:endParaRPr sz="1400">
              <a:solidFill>
                <a:srgbClr val="000000"/>
              </a:solidFill>
            </a:endParaRPr>
          </a:p>
          <a:p>
            <a:pPr indent="0" lvl="0" marL="0" rtl="0" algn="l">
              <a:spcBef>
                <a:spcPts val="0"/>
              </a:spcBef>
              <a:spcAft>
                <a:spcPts val="1200"/>
              </a:spcAft>
              <a:buNone/>
            </a:pPr>
            <a:r>
              <a:t/>
            </a:r>
            <a:endParaRPr/>
          </a:p>
        </p:txBody>
      </p:sp>
      <p:pic>
        <p:nvPicPr>
          <p:cNvPr id="131" name="Google Shape;131;p18" title="Kalliope6March07.mpg">
            <a:hlinkClick r:id="rId3"/>
          </p:cNvPr>
          <p:cNvPicPr preferRelativeResize="0"/>
          <p:nvPr/>
        </p:nvPicPr>
        <p:blipFill>
          <a:blip r:embed="rId4">
            <a:alphaModFix/>
          </a:blip>
          <a:stretch>
            <a:fillRect/>
          </a:stretch>
        </p:blipFill>
        <p:spPr>
          <a:xfrm>
            <a:off x="4318700" y="290800"/>
            <a:ext cx="4402426" cy="4402426"/>
          </a:xfrm>
          <a:prstGeom prst="rect">
            <a:avLst/>
          </a:prstGeom>
          <a:noFill/>
          <a:ln>
            <a:noFill/>
          </a:ln>
        </p:spPr>
      </p:pic>
      <p:pic>
        <p:nvPicPr>
          <p:cNvPr id="132" name="Google Shape;132;p18" title="Kalliope2April07.mpg">
            <a:hlinkClick r:id="rId5"/>
          </p:cNvPr>
          <p:cNvPicPr preferRelativeResize="0"/>
          <p:nvPr/>
        </p:nvPicPr>
        <p:blipFill>
          <a:blip r:embed="rId6">
            <a:alphaModFix/>
          </a:blip>
          <a:stretch>
            <a:fillRect/>
          </a:stretch>
        </p:blipFill>
        <p:spPr>
          <a:xfrm>
            <a:off x="3187200" y="5405125"/>
            <a:ext cx="3285075" cy="3285075"/>
          </a:xfrm>
          <a:prstGeom prst="rect">
            <a:avLst/>
          </a:prstGeom>
          <a:noFill/>
          <a:ln>
            <a:noFill/>
          </a:ln>
        </p:spPr>
      </p:pic>
      <p:sp>
        <p:nvSpPr>
          <p:cNvPr id="133" name="Google Shape;133;p18"/>
          <p:cNvSpPr txBox="1"/>
          <p:nvPr/>
        </p:nvSpPr>
        <p:spPr>
          <a:xfrm>
            <a:off x="4390200" y="4693225"/>
            <a:ext cx="63987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1D1C1D"/>
                </a:solidFill>
                <a:highlight>
                  <a:srgbClr val="F8F8F8"/>
                </a:highlight>
              </a:rPr>
              <a:t>Video credit: Descamps et al. 2008</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p:nvPr/>
        </p:nvSpPr>
        <p:spPr>
          <a:xfrm>
            <a:off x="4572000" y="0"/>
            <a:ext cx="4572000" cy="50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txBox="1"/>
          <p:nvPr>
            <p:ph type="title"/>
          </p:nvPr>
        </p:nvSpPr>
        <p:spPr>
          <a:xfrm>
            <a:off x="311700" y="445025"/>
            <a:ext cx="4433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First Planetary Defense Facility on the Moon</a:t>
            </a:r>
            <a:endParaRPr/>
          </a:p>
        </p:txBody>
      </p:sp>
      <p:sp>
        <p:nvSpPr>
          <p:cNvPr id="140" name="Google Shape;140;p19"/>
          <p:cNvSpPr txBox="1"/>
          <p:nvPr>
            <p:ph idx="1" type="body"/>
          </p:nvPr>
        </p:nvSpPr>
        <p:spPr>
          <a:xfrm>
            <a:off x="0" y="1727100"/>
            <a:ext cx="4656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 Planetary Defense telescope on the moon to complement Earth-based ones</a:t>
            </a:r>
            <a:endParaRPr/>
          </a:p>
          <a:p>
            <a:pPr indent="-342900" lvl="0" marL="457200" rtl="0" algn="l">
              <a:spcBef>
                <a:spcPts val="0"/>
              </a:spcBef>
              <a:spcAft>
                <a:spcPts val="0"/>
              </a:spcAft>
              <a:buSzPts val="1800"/>
              <a:buChar char="-"/>
            </a:pPr>
            <a:r>
              <a:rPr lang="en"/>
              <a:t>At least one Near-Earth Asteroid observable  with L-CAM every month</a:t>
            </a:r>
            <a:endParaRPr/>
          </a:p>
          <a:p>
            <a:pPr indent="-342900" lvl="0" marL="457200" rtl="0" algn="l">
              <a:spcBef>
                <a:spcPts val="0"/>
              </a:spcBef>
              <a:spcAft>
                <a:spcPts val="0"/>
              </a:spcAft>
              <a:buSzPts val="1800"/>
              <a:buChar char="-"/>
            </a:pPr>
            <a:r>
              <a:rPr lang="en"/>
              <a:t>Science goals: orbit, shape, moon around known </a:t>
            </a:r>
            <a:r>
              <a:rPr lang="en"/>
              <a:t>potentially</a:t>
            </a:r>
            <a:r>
              <a:rPr lang="en"/>
              <a:t> hazardous asteroids</a:t>
            </a:r>
            <a:endParaRPr/>
          </a:p>
        </p:txBody>
      </p:sp>
      <p:pic>
        <p:nvPicPr>
          <p:cNvPr id="141" name="Google Shape;141;p19"/>
          <p:cNvPicPr preferRelativeResize="0"/>
          <p:nvPr/>
        </p:nvPicPr>
        <p:blipFill>
          <a:blip r:embed="rId3">
            <a:alphaModFix/>
          </a:blip>
          <a:stretch>
            <a:fillRect/>
          </a:stretch>
        </p:blipFill>
        <p:spPr>
          <a:xfrm>
            <a:off x="4902125" y="221100"/>
            <a:ext cx="3820975" cy="3820975"/>
          </a:xfrm>
          <a:prstGeom prst="rect">
            <a:avLst/>
          </a:prstGeom>
          <a:noFill/>
          <a:ln>
            <a:noFill/>
          </a:ln>
        </p:spPr>
      </p:pic>
      <p:sp>
        <p:nvSpPr>
          <p:cNvPr id="142" name="Google Shape;142;p19"/>
          <p:cNvSpPr txBox="1"/>
          <p:nvPr/>
        </p:nvSpPr>
        <p:spPr>
          <a:xfrm>
            <a:off x="4572000" y="4042075"/>
            <a:ext cx="4572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Potentially Hazardous Asteroid 1km 1994PC1 observed on January 7 2022 from NZ (individual 4-s frames combined together). C</a:t>
            </a:r>
            <a:r>
              <a:rPr lang="en">
                <a:latin typeface="Proxima Nova"/>
                <a:ea typeface="Proxima Nova"/>
                <a:cs typeface="Proxima Nova"/>
                <a:sym typeface="Proxima Nova"/>
              </a:rPr>
              <a:t>redit: Unistellar/SETI Institute</a:t>
            </a:r>
            <a:endParaRPr>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p:nvPr/>
        </p:nvSpPr>
        <p:spPr>
          <a:xfrm>
            <a:off x="0" y="2167250"/>
            <a:ext cx="5343600" cy="2879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0"/>
          <p:cNvSpPr/>
          <p:nvPr/>
        </p:nvSpPr>
        <p:spPr>
          <a:xfrm>
            <a:off x="5343725" y="0"/>
            <a:ext cx="3800700" cy="218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p:nvPr/>
        </p:nvSpPr>
        <p:spPr>
          <a:xfrm>
            <a:off x="5343300" y="2167125"/>
            <a:ext cx="3800700" cy="2879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Scope of work I</a:t>
            </a:r>
            <a:endParaRPr/>
          </a:p>
        </p:txBody>
      </p:sp>
      <p:sp>
        <p:nvSpPr>
          <p:cNvPr id="151" name="Google Shape;151;p20"/>
          <p:cNvSpPr txBox="1"/>
          <p:nvPr>
            <p:ph idx="1" type="body"/>
          </p:nvPr>
        </p:nvSpPr>
        <p:spPr>
          <a:xfrm>
            <a:off x="311700" y="1152475"/>
            <a:ext cx="43908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Characterize the instrument</a:t>
            </a:r>
            <a:endParaRPr/>
          </a:p>
          <a:p>
            <a:pPr indent="-317500" lvl="1" marL="914400" rtl="0" algn="l">
              <a:spcBef>
                <a:spcPts val="0"/>
              </a:spcBef>
              <a:spcAft>
                <a:spcPts val="0"/>
              </a:spcAft>
              <a:buSzPts val="1400"/>
              <a:buChar char="○"/>
            </a:pPr>
            <a:r>
              <a:rPr lang="en"/>
              <a:t>Configure instrument for optimal data quality and science productivity </a:t>
            </a:r>
            <a:endParaRPr/>
          </a:p>
          <a:p>
            <a:pPr indent="0" lvl="0" marL="457200" rtl="0" algn="l">
              <a:spcBef>
                <a:spcPts val="1200"/>
              </a:spcBef>
              <a:spcAft>
                <a:spcPts val="1200"/>
              </a:spcAft>
              <a:buNone/>
            </a:pPr>
            <a:r>
              <a:t/>
            </a:r>
            <a:endParaRPr/>
          </a:p>
        </p:txBody>
      </p:sp>
      <p:pic>
        <p:nvPicPr>
          <p:cNvPr id="152" name="Google Shape;152;p20"/>
          <p:cNvPicPr preferRelativeResize="0"/>
          <p:nvPr/>
        </p:nvPicPr>
        <p:blipFill>
          <a:blip r:embed="rId3">
            <a:alphaModFix/>
          </a:blip>
          <a:stretch>
            <a:fillRect/>
          </a:stretch>
        </p:blipFill>
        <p:spPr>
          <a:xfrm>
            <a:off x="5763567" y="-417612"/>
            <a:ext cx="3224971" cy="2506475"/>
          </a:xfrm>
          <a:prstGeom prst="rect">
            <a:avLst/>
          </a:prstGeom>
          <a:noFill/>
          <a:ln>
            <a:noFill/>
          </a:ln>
        </p:spPr>
      </p:pic>
      <p:pic>
        <p:nvPicPr>
          <p:cNvPr id="153" name="Google Shape;153;p20"/>
          <p:cNvPicPr preferRelativeResize="0"/>
          <p:nvPr/>
        </p:nvPicPr>
        <p:blipFill>
          <a:blip r:embed="rId4">
            <a:alphaModFix/>
          </a:blip>
          <a:stretch>
            <a:fillRect/>
          </a:stretch>
        </p:blipFill>
        <p:spPr>
          <a:xfrm>
            <a:off x="10178625" y="3014900"/>
            <a:ext cx="4275586" cy="2266951"/>
          </a:xfrm>
          <a:prstGeom prst="rect">
            <a:avLst/>
          </a:prstGeom>
          <a:noFill/>
          <a:ln>
            <a:noFill/>
          </a:ln>
        </p:spPr>
      </p:pic>
      <p:pic>
        <p:nvPicPr>
          <p:cNvPr id="154" name="Google Shape;154;p20"/>
          <p:cNvPicPr preferRelativeResize="0"/>
          <p:nvPr/>
        </p:nvPicPr>
        <p:blipFill>
          <a:blip r:embed="rId5">
            <a:alphaModFix/>
          </a:blip>
          <a:stretch>
            <a:fillRect/>
          </a:stretch>
        </p:blipFill>
        <p:spPr>
          <a:xfrm>
            <a:off x="9465873" y="1085563"/>
            <a:ext cx="3855754" cy="2571751"/>
          </a:xfrm>
          <a:prstGeom prst="rect">
            <a:avLst/>
          </a:prstGeom>
          <a:noFill/>
          <a:ln>
            <a:noFill/>
          </a:ln>
        </p:spPr>
      </p:pic>
      <p:pic>
        <p:nvPicPr>
          <p:cNvPr id="155" name="Google Shape;155;p20"/>
          <p:cNvPicPr preferRelativeResize="0"/>
          <p:nvPr/>
        </p:nvPicPr>
        <p:blipFill>
          <a:blip r:embed="rId6">
            <a:alphaModFix/>
          </a:blip>
          <a:stretch>
            <a:fillRect/>
          </a:stretch>
        </p:blipFill>
        <p:spPr>
          <a:xfrm>
            <a:off x="522025" y="2236624"/>
            <a:ext cx="4180475" cy="2184100"/>
          </a:xfrm>
          <a:prstGeom prst="rect">
            <a:avLst/>
          </a:prstGeom>
          <a:noFill/>
          <a:ln>
            <a:noFill/>
          </a:ln>
        </p:spPr>
      </p:pic>
      <p:pic>
        <p:nvPicPr>
          <p:cNvPr id="156" name="Google Shape;156;p20"/>
          <p:cNvPicPr preferRelativeResize="0"/>
          <p:nvPr/>
        </p:nvPicPr>
        <p:blipFill rotWithShape="1">
          <a:blip r:embed="rId7">
            <a:alphaModFix/>
          </a:blip>
          <a:srcRect b="16791" l="0" r="36475" t="0"/>
          <a:stretch/>
        </p:blipFill>
        <p:spPr>
          <a:xfrm>
            <a:off x="6186800" y="2316300"/>
            <a:ext cx="2222251" cy="1940624"/>
          </a:xfrm>
          <a:prstGeom prst="rect">
            <a:avLst/>
          </a:prstGeom>
          <a:noFill/>
          <a:ln>
            <a:noFill/>
          </a:ln>
        </p:spPr>
      </p:pic>
      <p:sp>
        <p:nvSpPr>
          <p:cNvPr id="157" name="Google Shape;157;p20"/>
          <p:cNvSpPr txBox="1"/>
          <p:nvPr/>
        </p:nvSpPr>
        <p:spPr>
          <a:xfrm>
            <a:off x="5763575" y="148900"/>
            <a:ext cx="162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L-CAM design</a:t>
            </a:r>
            <a:endParaRPr>
              <a:latin typeface="Proxima Nova"/>
              <a:ea typeface="Proxima Nova"/>
              <a:cs typeface="Proxima Nova"/>
              <a:sym typeface="Proxima Nova"/>
            </a:endParaRPr>
          </a:p>
        </p:txBody>
      </p:sp>
      <p:sp>
        <p:nvSpPr>
          <p:cNvPr id="158" name="Google Shape;158;p20"/>
          <p:cNvSpPr txBox="1"/>
          <p:nvPr/>
        </p:nvSpPr>
        <p:spPr>
          <a:xfrm>
            <a:off x="5763575" y="4343750"/>
            <a:ext cx="3068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Models of the first two NASA commercial landers </a:t>
            </a:r>
            <a:endParaRPr>
              <a:latin typeface="Proxima Nova"/>
              <a:ea typeface="Proxima Nova"/>
              <a:cs typeface="Proxima Nova"/>
              <a:sym typeface="Proxima Nova"/>
            </a:endParaRPr>
          </a:p>
        </p:txBody>
      </p:sp>
      <p:sp>
        <p:nvSpPr>
          <p:cNvPr id="159" name="Google Shape;159;p20"/>
          <p:cNvSpPr txBox="1"/>
          <p:nvPr/>
        </p:nvSpPr>
        <p:spPr>
          <a:xfrm>
            <a:off x="595675" y="4467625"/>
            <a:ext cx="410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L-CAM example reference image </a:t>
            </a:r>
            <a:endParaRPr>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p:nvPr/>
        </p:nvSpPr>
        <p:spPr>
          <a:xfrm>
            <a:off x="3691125" y="0"/>
            <a:ext cx="5452800" cy="50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Scope of work II</a:t>
            </a:r>
            <a:endParaRPr/>
          </a:p>
        </p:txBody>
      </p:sp>
      <p:sp>
        <p:nvSpPr>
          <p:cNvPr id="166" name="Google Shape;166;p21"/>
          <p:cNvSpPr txBox="1"/>
          <p:nvPr>
            <p:ph idx="1" type="body"/>
          </p:nvPr>
        </p:nvSpPr>
        <p:spPr>
          <a:xfrm>
            <a:off x="171825" y="1152475"/>
            <a:ext cx="3161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Science program</a:t>
            </a:r>
            <a:endParaRPr/>
          </a:p>
          <a:p>
            <a:pPr indent="-323850" lvl="1" marL="914400" rtl="0" algn="l">
              <a:spcBef>
                <a:spcPts val="0"/>
              </a:spcBef>
              <a:spcAft>
                <a:spcPts val="0"/>
              </a:spcAft>
              <a:buSzPts val="1500"/>
              <a:buChar char="○"/>
            </a:pPr>
            <a:r>
              <a:rPr lang="en" sz="1500"/>
              <a:t>Create lists of science targets to observe for a 12 month period.</a:t>
            </a:r>
            <a:endParaRPr sz="1500"/>
          </a:p>
          <a:p>
            <a:pPr indent="-323850" lvl="1" marL="914400" rtl="0" algn="l">
              <a:spcBef>
                <a:spcPts val="0"/>
              </a:spcBef>
              <a:spcAft>
                <a:spcPts val="0"/>
              </a:spcAft>
              <a:buSzPts val="1500"/>
              <a:buChar char="○"/>
            </a:pPr>
            <a:r>
              <a:rPr lang="en" sz="1500"/>
              <a:t>Establish observing plan</a:t>
            </a:r>
            <a:endParaRPr sz="1500"/>
          </a:p>
          <a:p>
            <a:pPr indent="-323850" lvl="1" marL="914400" rtl="0" algn="l">
              <a:spcBef>
                <a:spcPts val="0"/>
              </a:spcBef>
              <a:spcAft>
                <a:spcPts val="0"/>
              </a:spcAft>
              <a:buSzPts val="1500"/>
              <a:buChar char="○"/>
            </a:pPr>
            <a:r>
              <a:rPr lang="en" sz="1500"/>
              <a:t>Develop data calibration and analysis plans </a:t>
            </a:r>
            <a:endParaRPr sz="1500"/>
          </a:p>
          <a:p>
            <a:pPr indent="-323850" lvl="1" marL="914400" rtl="0" algn="l">
              <a:spcBef>
                <a:spcPts val="0"/>
              </a:spcBef>
              <a:spcAft>
                <a:spcPts val="0"/>
              </a:spcAft>
              <a:buSzPts val="1500"/>
              <a:buChar char="○"/>
            </a:pPr>
            <a:r>
              <a:rPr lang="en" sz="1500"/>
              <a:t>Evaluate different strategies to accommodate daily download rates/limits</a:t>
            </a:r>
            <a:endParaRPr sz="1500"/>
          </a:p>
        </p:txBody>
      </p:sp>
      <p:sp>
        <p:nvSpPr>
          <p:cNvPr id="167" name="Google Shape;167;p21"/>
          <p:cNvSpPr txBox="1"/>
          <p:nvPr/>
        </p:nvSpPr>
        <p:spPr>
          <a:xfrm>
            <a:off x="4069700" y="3439075"/>
            <a:ext cx="4666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All sky map </a:t>
            </a:r>
            <a:r>
              <a:rPr lang="en">
                <a:latin typeface="Proxima Nova"/>
                <a:ea typeface="Proxima Nova"/>
                <a:cs typeface="Proxima Nova"/>
                <a:sym typeface="Proxima Nova"/>
              </a:rPr>
              <a:t>showing L-Ca</a:t>
            </a:r>
            <a:r>
              <a:rPr lang="en">
                <a:solidFill>
                  <a:schemeClr val="dk1"/>
                </a:solidFill>
                <a:latin typeface="Proxima Nova"/>
                <a:ea typeface="Proxima Nova"/>
                <a:cs typeface="Proxima Nova"/>
                <a:sym typeface="Proxima Nova"/>
              </a:rPr>
              <a:t>m footprint at the first of each month in 2024.</a:t>
            </a:r>
            <a:r>
              <a:rPr lang="en">
                <a:solidFill>
                  <a:schemeClr val="dk1"/>
                </a:solidFill>
                <a:latin typeface="Proxima Nova"/>
                <a:ea typeface="Proxima Nova"/>
                <a:cs typeface="Proxima Nova"/>
                <a:sym typeface="Proxima Nova"/>
              </a:rPr>
              <a:t> Constellations are traced and labeled in orange. Naked-eye exoplanet host stars are marked in blue. </a:t>
            </a:r>
            <a:r>
              <a:rPr lang="en">
                <a:solidFill>
                  <a:schemeClr val="dk1"/>
                </a:solidFill>
                <a:latin typeface="Proxima Nova"/>
                <a:ea typeface="Proxima Nova"/>
                <a:cs typeface="Proxima Nova"/>
                <a:sym typeface="Proxima Nova"/>
              </a:rPr>
              <a:t> </a:t>
            </a:r>
            <a:endParaRPr>
              <a:latin typeface="Proxima Nova"/>
              <a:ea typeface="Proxima Nova"/>
              <a:cs typeface="Proxima Nova"/>
              <a:sym typeface="Proxima Nova"/>
            </a:endParaRPr>
          </a:p>
        </p:txBody>
      </p:sp>
      <p:pic>
        <p:nvPicPr>
          <p:cNvPr id="168" name="Google Shape;168;p21"/>
          <p:cNvPicPr preferRelativeResize="0"/>
          <p:nvPr/>
        </p:nvPicPr>
        <p:blipFill rotWithShape="1">
          <a:blip r:embed="rId3">
            <a:alphaModFix/>
          </a:blip>
          <a:srcRect b="4058" l="980" r="0" t="0"/>
          <a:stretch/>
        </p:blipFill>
        <p:spPr>
          <a:xfrm>
            <a:off x="9453775" y="1152474"/>
            <a:ext cx="4478825" cy="2062200"/>
          </a:xfrm>
          <a:prstGeom prst="rect">
            <a:avLst/>
          </a:prstGeom>
          <a:noFill/>
          <a:ln>
            <a:noFill/>
          </a:ln>
          <a:effectLst>
            <a:outerShdw blurRad="57150" rotWithShape="0" algn="bl" dir="5400000" dist="19050">
              <a:srgbClr val="000000">
                <a:alpha val="50000"/>
              </a:srgbClr>
            </a:outerShdw>
          </a:effectLst>
        </p:spPr>
      </p:pic>
      <p:pic>
        <p:nvPicPr>
          <p:cNvPr id="169" name="Google Shape;169;p21"/>
          <p:cNvPicPr preferRelativeResize="0"/>
          <p:nvPr/>
        </p:nvPicPr>
        <p:blipFill rotWithShape="1">
          <a:blip r:embed="rId4">
            <a:alphaModFix/>
          </a:blip>
          <a:srcRect b="9019" l="6666" r="4689" t="4340"/>
          <a:stretch/>
        </p:blipFill>
        <p:spPr>
          <a:xfrm>
            <a:off x="3809825" y="772300"/>
            <a:ext cx="5085276" cy="2616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