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6" r:id="rId2"/>
    <p:sldId id="257" r:id="rId3"/>
    <p:sldId id="260" r:id="rId4"/>
    <p:sldId id="281" r:id="rId5"/>
    <p:sldId id="259" r:id="rId6"/>
    <p:sldId id="258" r:id="rId7"/>
    <p:sldId id="261" r:id="rId8"/>
    <p:sldId id="268" r:id="rId9"/>
    <p:sldId id="264" r:id="rId10"/>
    <p:sldId id="263" r:id="rId11"/>
    <p:sldId id="280" r:id="rId12"/>
    <p:sldId id="267" r:id="rId13"/>
    <p:sldId id="270" r:id="rId14"/>
    <p:sldId id="269" r:id="rId15"/>
    <p:sldId id="271" r:id="rId16"/>
    <p:sldId id="272" r:id="rId17"/>
    <p:sldId id="266" r:id="rId18"/>
    <p:sldId id="273" r:id="rId19"/>
    <p:sldId id="274" r:id="rId20"/>
    <p:sldId id="284" r:id="rId21"/>
    <p:sldId id="276" r:id="rId22"/>
    <p:sldId id="286" r:id="rId23"/>
    <p:sldId id="285" r:id="rId24"/>
    <p:sldId id="278" r:id="rId25"/>
    <p:sldId id="282" r:id="rId26"/>
    <p:sldId id="277" r:id="rId27"/>
    <p:sldId id="287" r:id="rId28"/>
    <p:sldId id="288" r:id="rId29"/>
    <p:sldId id="289" r:id="rId30"/>
    <p:sldId id="290" r:id="rId31"/>
    <p:sldId id="291" r:id="rId32"/>
    <p:sldId id="29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432FF"/>
    <a:srgbClr val="524DFF"/>
    <a:srgbClr val="E463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83"/>
    <p:restoredTop sz="93711"/>
  </p:normalViewPr>
  <p:slideViewPr>
    <p:cSldViewPr snapToGrid="0" snapToObjects="1">
      <p:cViewPr>
        <p:scale>
          <a:sx n="96" d="100"/>
          <a:sy n="96" d="100"/>
        </p:scale>
        <p:origin x="-712"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BDC053-FD31-3548-90F6-44118EF2D8EB}" type="datetimeFigureOut">
              <a:rPr lang="en-US" smtClean="0"/>
              <a:t>6/2/16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59F3F4-19EA-E04E-9D66-A7ABE81F7CDD}" type="slidenum">
              <a:rPr lang="en-US" smtClean="0"/>
              <a:t>‹#›</a:t>
            </a:fld>
            <a:endParaRPr lang="en-US"/>
          </a:p>
        </p:txBody>
      </p:sp>
    </p:spTree>
    <p:extLst>
      <p:ext uri="{BB962C8B-B14F-4D97-AF65-F5344CB8AC3E}">
        <p14:creationId xmlns:p14="http://schemas.microsoft.com/office/powerpoint/2010/main" val="33470315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2</a:t>
            </a:fld>
            <a:endParaRPr lang="en-US"/>
          </a:p>
        </p:txBody>
      </p:sp>
    </p:spTree>
    <p:extLst>
      <p:ext uri="{BB962C8B-B14F-4D97-AF65-F5344CB8AC3E}">
        <p14:creationId xmlns:p14="http://schemas.microsoft.com/office/powerpoint/2010/main" val="1885575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3</a:t>
            </a:fld>
            <a:endParaRPr lang="en-US" dirty="0"/>
          </a:p>
        </p:txBody>
      </p:sp>
    </p:spTree>
    <p:extLst>
      <p:ext uri="{BB962C8B-B14F-4D97-AF65-F5344CB8AC3E}">
        <p14:creationId xmlns:p14="http://schemas.microsoft.com/office/powerpoint/2010/main" val="3405793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4</a:t>
            </a:fld>
            <a:endParaRPr lang="en-US" dirty="0"/>
          </a:p>
        </p:txBody>
      </p:sp>
    </p:spTree>
    <p:extLst>
      <p:ext uri="{BB962C8B-B14F-4D97-AF65-F5344CB8AC3E}">
        <p14:creationId xmlns:p14="http://schemas.microsoft.com/office/powerpoint/2010/main" val="3405793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http://csep10.phys.utk.edu/astr161/</a:t>
            </a:r>
            <a:r>
              <a:rPr lang="en-US" dirty="0" err="1" smtClean="0"/>
              <a:t>lect</a:t>
            </a:r>
            <a:r>
              <a:rPr lang="en-US" dirty="0" smtClean="0"/>
              <a:t>/</a:t>
            </a:r>
            <a:r>
              <a:rPr lang="en-US" dirty="0" err="1" smtClean="0"/>
              <a:t>solarsys</a:t>
            </a:r>
            <a:r>
              <a:rPr lang="en-US" dirty="0" smtClean="0"/>
              <a:t>/</a:t>
            </a:r>
            <a:r>
              <a:rPr lang="en-US" dirty="0" err="1" smtClean="0"/>
              <a:t>scale.html</a:t>
            </a:r>
            <a:r>
              <a:rPr lang="en-US" dirty="0" smtClean="0"/>
              <a:t> (image link)</a:t>
            </a:r>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5</a:t>
            </a:fld>
            <a:endParaRPr lang="en-US"/>
          </a:p>
        </p:txBody>
      </p:sp>
    </p:spTree>
    <p:extLst>
      <p:ext uri="{BB962C8B-B14F-4D97-AF65-F5344CB8AC3E}">
        <p14:creationId xmlns:p14="http://schemas.microsoft.com/office/powerpoint/2010/main" val="822586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www.noao.edu</a:t>
            </a:r>
            <a:r>
              <a:rPr lang="en-US" dirty="0" smtClean="0"/>
              <a:t>/education/peppercorn/</a:t>
            </a:r>
            <a:r>
              <a:rPr lang="en-US" dirty="0" err="1" smtClean="0"/>
              <a:t>pcmain.html</a:t>
            </a:r>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6</a:t>
            </a:fld>
            <a:endParaRPr lang="en-US"/>
          </a:p>
        </p:txBody>
      </p:sp>
    </p:spTree>
    <p:extLst>
      <p:ext uri="{BB962C8B-B14F-4D97-AF65-F5344CB8AC3E}">
        <p14:creationId xmlns:p14="http://schemas.microsoft.com/office/powerpoint/2010/main" val="3452799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mepag.jpl.nasa.gov</a:t>
            </a:r>
            <a:r>
              <a:rPr lang="en-US" dirty="0" smtClean="0"/>
              <a:t>/</a:t>
            </a:r>
            <a:r>
              <a:rPr lang="en-US" dirty="0" err="1" smtClean="0"/>
              <a:t>topten.cfm?topten</a:t>
            </a:r>
            <a:r>
              <a:rPr lang="en-US" dirty="0" smtClean="0"/>
              <a:t>=1</a:t>
            </a:r>
          </a:p>
          <a:p>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15</a:t>
            </a:fld>
            <a:endParaRPr lang="en-US"/>
          </a:p>
        </p:txBody>
      </p:sp>
    </p:spTree>
    <p:extLst>
      <p:ext uri="{BB962C8B-B14F-4D97-AF65-F5344CB8AC3E}">
        <p14:creationId xmlns:p14="http://schemas.microsoft.com/office/powerpoint/2010/main" val="40653807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16</a:t>
            </a:fld>
            <a:endParaRPr lang="en-US"/>
          </a:p>
        </p:txBody>
      </p:sp>
    </p:spTree>
    <p:extLst>
      <p:ext uri="{BB962C8B-B14F-4D97-AF65-F5344CB8AC3E}">
        <p14:creationId xmlns:p14="http://schemas.microsoft.com/office/powerpoint/2010/main" val="10834981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19</a:t>
            </a:fld>
            <a:endParaRPr lang="en-US"/>
          </a:p>
        </p:txBody>
      </p:sp>
    </p:spTree>
    <p:extLst>
      <p:ext uri="{BB962C8B-B14F-4D97-AF65-F5344CB8AC3E}">
        <p14:creationId xmlns:p14="http://schemas.microsoft.com/office/powerpoint/2010/main" val="1191077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59F3F4-19EA-E04E-9D66-A7ABE81F7CDD}" type="slidenum">
              <a:rPr lang="en-US" smtClean="0"/>
              <a:t>32</a:t>
            </a:fld>
            <a:endParaRPr lang="en-US"/>
          </a:p>
        </p:txBody>
      </p:sp>
    </p:spTree>
    <p:extLst>
      <p:ext uri="{BB962C8B-B14F-4D97-AF65-F5344CB8AC3E}">
        <p14:creationId xmlns:p14="http://schemas.microsoft.com/office/powerpoint/2010/main" val="1917057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B4D4653-2201-4342-9D75-6E77D40224FC}" type="datetimeFigureOut">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152612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4D4653-2201-4342-9D75-6E77D40224FC}" type="datetimeFigureOut">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478289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4D4653-2201-4342-9D75-6E77D40224FC}" type="datetimeFigureOut">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356033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4D4653-2201-4342-9D75-6E77D40224FC}" type="datetimeFigureOut">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3688340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4D4653-2201-4342-9D75-6E77D40224FC}" type="datetimeFigureOut">
              <a:rPr lang="en-US" smtClean="0"/>
              <a:t>6/2/16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1443123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B4D4653-2201-4342-9D75-6E77D40224FC}" type="datetimeFigureOut">
              <a:rPr lang="en-US" smtClean="0"/>
              <a:t>6/2/16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2562321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B4D4653-2201-4342-9D75-6E77D40224FC}" type="datetimeFigureOut">
              <a:rPr lang="en-US" smtClean="0"/>
              <a:t>6/2/16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56308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B4D4653-2201-4342-9D75-6E77D40224FC}" type="datetimeFigureOut">
              <a:rPr lang="en-US" smtClean="0"/>
              <a:t>6/2/16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33744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4D4653-2201-4342-9D75-6E77D40224FC}" type="datetimeFigureOut">
              <a:rPr lang="en-US" smtClean="0"/>
              <a:t>6/2/16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2161035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4D4653-2201-4342-9D75-6E77D40224FC}" type="datetimeFigureOut">
              <a:rPr lang="en-US" smtClean="0"/>
              <a:t>6/2/16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253079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4D4653-2201-4342-9D75-6E77D40224FC}" type="datetimeFigureOut">
              <a:rPr lang="en-US" smtClean="0"/>
              <a:t>6/2/16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E9DFED-8192-C449-BDFC-B80E68E5AF1D}" type="slidenum">
              <a:rPr lang="en-US" smtClean="0"/>
              <a:t>‹#›</a:t>
            </a:fld>
            <a:endParaRPr lang="en-US"/>
          </a:p>
        </p:txBody>
      </p:sp>
    </p:spTree>
    <p:extLst>
      <p:ext uri="{BB962C8B-B14F-4D97-AF65-F5344CB8AC3E}">
        <p14:creationId xmlns:p14="http://schemas.microsoft.com/office/powerpoint/2010/main" val="26312237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4D4653-2201-4342-9D75-6E77D40224FC}" type="datetimeFigureOut">
              <a:rPr lang="en-US" smtClean="0"/>
              <a:t>6/2/16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E9DFED-8192-C449-BDFC-B80E68E5AF1D}" type="slidenum">
              <a:rPr lang="en-US" smtClean="0"/>
              <a:t>‹#›</a:t>
            </a:fld>
            <a:endParaRPr lang="en-US"/>
          </a:p>
        </p:txBody>
      </p:sp>
    </p:spTree>
    <p:extLst>
      <p:ext uri="{BB962C8B-B14F-4D97-AF65-F5344CB8AC3E}">
        <p14:creationId xmlns:p14="http://schemas.microsoft.com/office/powerpoint/2010/main" val="732012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 Target="slide13.xml"/><Relationship Id="rId4" Type="http://schemas.openxmlformats.org/officeDocument/2006/relationships/slide" Target="slide14.xml"/><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jpe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4" Type="http://schemas.microsoft.com/office/2007/relationships/hdphoto" Target="../media/hdphoto3.wdp"/><Relationship Id="rId5" Type="http://schemas.openxmlformats.org/officeDocument/2006/relationships/slide" Target="slide14.xml"/><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3.jpeg"/><Relationship Id="rId5" Type="http://schemas.microsoft.com/office/2007/relationships/hdphoto" Target="../media/hdphoto5.wdp"/><Relationship Id="rId6" Type="http://schemas.openxmlformats.org/officeDocument/2006/relationships/image" Target="../media/image24.jpeg"/><Relationship Id="rId7" Type="http://schemas.microsoft.com/office/2007/relationships/hdphoto" Target="../media/hdphoto6.wdp"/><Relationship Id="rId8" Type="http://schemas.openxmlformats.org/officeDocument/2006/relationships/image" Target="../media/image25.jpeg"/><Relationship Id="rId9"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26.jpg"/><Relationship Id="rId5" Type="http://schemas.openxmlformats.org/officeDocument/2006/relationships/image" Target="../media/image27.jpeg"/><Relationship Id="rId6" Type="http://schemas.microsoft.com/office/2007/relationships/hdphoto" Target="../media/hdphoto8.wdp"/><Relationship Id="rId7"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29.tiff"/></Relationships>
</file>

<file path=ppt/slides/_rels/slide18.xml.rels><?xml version="1.0" encoding="UTF-8" standalone="yes"?>
<Relationships xmlns="http://schemas.openxmlformats.org/package/2006/relationships"><Relationship Id="rId3" Type="http://schemas.openxmlformats.org/officeDocument/2006/relationships/image" Target="../media/image30.tiff"/><Relationship Id="rId4"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2.jpg"/><Relationship Id="rId5" Type="http://schemas.openxmlformats.org/officeDocument/2006/relationships/image" Target="../media/image33.png"/><Relationship Id="rId6" Type="http://schemas.microsoft.com/office/2007/relationships/hdphoto" Target="../media/hdphoto9.wdp"/><Relationship Id="rId7" Type="http://schemas.openxmlformats.org/officeDocument/2006/relationships/image" Target="../media/image34.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4" Type="http://schemas.openxmlformats.org/officeDocument/2006/relationships/slide" Target="slide8.xml"/><Relationship Id="rId5" Type="http://schemas.openxmlformats.org/officeDocument/2006/relationships/slide" Target="slide10.xml"/><Relationship Id="rId6" Type="http://schemas.openxmlformats.org/officeDocument/2006/relationships/slide" Target="slide15.xml"/><Relationship Id="rId7" Type="http://schemas.openxmlformats.org/officeDocument/2006/relationships/slide" Target="slide21.xml"/><Relationship Id="rId8" Type="http://schemas.openxmlformats.org/officeDocument/2006/relationships/slide" Target="slide27.xml"/><Relationship Id="rId9" Type="http://schemas.openxmlformats.org/officeDocument/2006/relationships/slide" Target="slide32.xml"/><Relationship Id="rId10"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38.tiff"/></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microsoft.com/office/2007/relationships/hdphoto" Target="../media/hdphoto10.wdp"/><Relationship Id="rId5"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2.jp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tiff"/><Relationship Id="rId5" Type="http://schemas.openxmlformats.org/officeDocument/2006/relationships/image" Target="../media/image45.tiff"/><Relationship Id="rId6" Type="http://schemas.openxmlformats.org/officeDocument/2006/relationships/image" Target="../media/image46.png"/><Relationship Id="rId7" Type="http://schemas.microsoft.com/office/2007/relationships/hdphoto" Target="../media/hdphoto12.wdp"/><Relationship Id="rId8" Type="http://schemas.openxmlformats.org/officeDocument/2006/relationships/image" Target="../media/image47.tiff"/><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tiff"/><Relationship Id="rId5" Type="http://schemas.openxmlformats.org/officeDocument/2006/relationships/image" Target="../media/image50.jpeg"/><Relationship Id="rId6"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hyperlink" Target="http://www.girlscouts.org/" TargetMode="External"/><Relationship Id="rId4" Type="http://schemas.openxmlformats.org/officeDocument/2006/relationships/image" Target="../media/image51.jpg"/><Relationship Id="rId5" Type="http://schemas.openxmlformats.org/officeDocument/2006/relationships/image" Target="../media/image52.tiff"/><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53.tif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54.tiff"/></Relationships>
</file>

<file path=ppt/slides/_rels/slide31.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tiff"/><Relationship Id="rId5" Type="http://schemas.openxmlformats.org/officeDocument/2006/relationships/image" Target="../media/image57.tiff"/><Relationship Id="rId6" Type="http://schemas.openxmlformats.org/officeDocument/2006/relationships/image" Target="../media/image58.tiff"/><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hyperlink" Target="http://climatekids.nasa.gov/greenhouse-effect-and-carbon-cycle/" TargetMode="External"/><Relationship Id="rId4" Type="http://schemas.openxmlformats.org/officeDocument/2006/relationships/hyperlink" Target="http://www3.epa.gov/climatechange/kids/basics/today/greenhouse-effect.html" TargetMode="External"/><Relationship Id="rId5" Type="http://schemas.openxmlformats.org/officeDocument/2006/relationships/hyperlink" Target="http://www.nasa.gov/mission_pages/noaa-n/climate/climate_weather.html" TargetMode="External"/><Relationship Id="rId6" Type="http://schemas.openxmlformats.org/officeDocument/2006/relationships/hyperlink" Target="http://www.nws.noaa.gov/om/brochures/climate/Climatechange.pdf" TargetMode="External"/><Relationship Id="rId7" Type="http://schemas.openxmlformats.org/officeDocument/2006/relationships/hyperlink" Target="http://news.bbc.co.uk/cbbcnews/hi/find_out/guides/world/global_warming/newsid_1575000/1575441.stm"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2.jpg"/><Relationship Id="rId5" Type="http://schemas.openxmlformats.org/officeDocument/2006/relationships/image" Target="../media/image7.gi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9.jpeg"/><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hyperlink" Target="http://www.noao.edu/education/peppercorn/pcmain.html" TargetMode="External"/><Relationship Id="rId5"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 Id="rId3" Type="http://schemas.openxmlformats.org/officeDocument/2006/relationships/image" Target="../media/image12.tiff"/></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4" Type="http://schemas.openxmlformats.org/officeDocument/2006/relationships/image" Target="../media/image14.tiff"/><Relationship Id="rId5" Type="http://schemas.openxmlformats.org/officeDocument/2006/relationships/image" Target="../media/image15.tiff"/><Relationship Id="rId6" Type="http://schemas.openxmlformats.org/officeDocument/2006/relationships/image" Target="../media/image16.jpeg"/><Relationship Id="rId7"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0467" y="1441448"/>
            <a:ext cx="7772400" cy="1470025"/>
          </a:xfrm>
        </p:spPr>
        <p:txBody>
          <a:bodyPr>
            <a:normAutofit/>
          </a:bodyPr>
          <a:lstStyle/>
          <a:p>
            <a:r>
              <a:rPr lang="en-US" b="1" dirty="0" smtClean="0"/>
              <a:t>Girls Go to Mars:</a:t>
            </a:r>
            <a:r>
              <a:rPr lang="en-US" b="1" smtClean="0"/>
              <a:t/>
            </a:r>
            <a:br>
              <a:rPr lang="en-US" b="1" smtClean="0"/>
            </a:br>
            <a:r>
              <a:rPr lang="en-US" smtClean="0"/>
              <a:t> </a:t>
            </a:r>
            <a:r>
              <a:rPr lang="en-US" dirty="0" smtClean="0"/>
              <a:t>Activity Tips for Adult Leaders</a:t>
            </a:r>
            <a:endParaRPr lang="en-US" dirty="0"/>
          </a:p>
        </p:txBody>
      </p:sp>
      <p:pic>
        <p:nvPicPr>
          <p:cNvPr id="5" name="Picture 4"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8030" y="177800"/>
            <a:ext cx="1282038" cy="901700"/>
          </a:xfrm>
          <a:prstGeom prst="rect">
            <a:avLst/>
          </a:prstGeom>
        </p:spPr>
      </p:pic>
      <p:sp>
        <p:nvSpPr>
          <p:cNvPr id="4" name="TextBox 3"/>
          <p:cNvSpPr txBox="1"/>
          <p:nvPr/>
        </p:nvSpPr>
        <p:spPr>
          <a:xfrm>
            <a:off x="7493000" y="6220767"/>
            <a:ext cx="1509172" cy="461665"/>
          </a:xfrm>
          <a:prstGeom prst="rect">
            <a:avLst/>
          </a:prstGeom>
          <a:noFill/>
        </p:spPr>
        <p:txBody>
          <a:bodyPr wrap="none" rtlCol="0">
            <a:spAutoFit/>
          </a:bodyPr>
          <a:lstStyle/>
          <a:p>
            <a:r>
              <a:rPr lang="en-US" sz="1200" dirty="0" smtClean="0"/>
              <a:t>Photo Credit: NASA –</a:t>
            </a:r>
            <a:br>
              <a:rPr lang="en-US" sz="1200" dirty="0" smtClean="0"/>
            </a:br>
            <a:r>
              <a:rPr lang="en-US" sz="1200" dirty="0" smtClean="0"/>
              <a:t>Orange Planet  Mars</a:t>
            </a:r>
            <a:endParaRPr lang="en-US" sz="1200" dirty="0"/>
          </a:p>
        </p:txBody>
      </p:sp>
      <p:sp>
        <p:nvSpPr>
          <p:cNvPr id="6" name="TextBox 5"/>
          <p:cNvSpPr txBox="1"/>
          <p:nvPr/>
        </p:nvSpPr>
        <p:spPr>
          <a:xfrm>
            <a:off x="73573" y="6512649"/>
            <a:ext cx="8641484" cy="246221"/>
          </a:xfrm>
          <a:prstGeom prst="rect">
            <a:avLst/>
          </a:prstGeom>
          <a:noFill/>
        </p:spPr>
        <p:txBody>
          <a:bodyPr wrap="square" rtlCol="0">
            <a:spAutoFit/>
          </a:bodyPr>
          <a:lstStyle/>
          <a:p>
            <a:r>
              <a:rPr lang="en-US" sz="1000" dirty="0"/>
              <a:t> </a:t>
            </a:r>
            <a:r>
              <a:rPr lang="en-US" sz="1000" dirty="0" smtClean="0"/>
              <a:t> ©SETI Institute 2015                    									</a:t>
            </a:r>
            <a:endParaRPr lang="en-US" sz="1000" dirty="0"/>
          </a:p>
        </p:txBody>
      </p:sp>
    </p:spTree>
    <p:extLst>
      <p:ext uri="{BB962C8B-B14F-4D97-AF65-F5344CB8AC3E}">
        <p14:creationId xmlns:p14="http://schemas.microsoft.com/office/powerpoint/2010/main" val="175851280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3:  </a:t>
            </a:r>
            <a:r>
              <a:rPr lang="en-US" sz="2000" b="1" dirty="0" smtClean="0">
                <a:solidFill>
                  <a:srgbClr val="FFFF00"/>
                </a:solidFill>
              </a:rPr>
              <a:t>The Magnetosphere &amp; the Solar Wind</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52144"/>
            <a:ext cx="1282038" cy="901700"/>
          </a:xfrm>
          <a:prstGeom prst="rect">
            <a:avLst/>
          </a:prstGeom>
        </p:spPr>
      </p:pic>
      <p:sp>
        <p:nvSpPr>
          <p:cNvPr id="2" name="TextBox 1"/>
          <p:cNvSpPr txBox="1"/>
          <p:nvPr/>
        </p:nvSpPr>
        <p:spPr>
          <a:xfrm>
            <a:off x="380590" y="2172714"/>
            <a:ext cx="8007799" cy="3785652"/>
          </a:xfrm>
          <a:prstGeom prst="rect">
            <a:avLst/>
          </a:prstGeom>
          <a:noFill/>
        </p:spPr>
        <p:txBody>
          <a:bodyPr wrap="square" rtlCol="0">
            <a:spAutoFit/>
          </a:bodyPr>
          <a:lstStyle/>
          <a:p>
            <a:r>
              <a:rPr lang="en-US" sz="2000" b="1" i="1" dirty="0">
                <a:solidFill>
                  <a:srgbClr val="008000"/>
                </a:solidFill>
              </a:rPr>
              <a:t>Big Picture </a:t>
            </a:r>
            <a:r>
              <a:rPr lang="en-US" sz="2000" b="1" i="1" dirty="0" smtClean="0">
                <a:solidFill>
                  <a:srgbClr val="008000"/>
                </a:solidFill>
              </a:rPr>
              <a:t>Ideas</a:t>
            </a:r>
            <a:r>
              <a:rPr lang="en-US" sz="2000" b="1" dirty="0" smtClean="0">
                <a:solidFill>
                  <a:srgbClr val="008000"/>
                </a:solidFill>
              </a:rPr>
              <a:t>:</a:t>
            </a:r>
          </a:p>
          <a:p>
            <a:r>
              <a:rPr lang="en-US" sz="2000" b="1" dirty="0" smtClean="0"/>
              <a:t>In Activity 3 </a:t>
            </a:r>
            <a:r>
              <a:rPr lang="en-US" sz="2000" dirty="0" smtClean="0"/>
              <a:t> girls observe planet models for the presence of magnetic field lines</a:t>
            </a:r>
            <a:r>
              <a:rPr lang="en-US" sz="2000" dirty="0"/>
              <a:t> </a:t>
            </a:r>
            <a:r>
              <a:rPr lang="en-US" sz="2000" dirty="0" smtClean="0"/>
              <a:t>that are evidence for a magnetic field. </a:t>
            </a:r>
            <a:r>
              <a:rPr lang="en-US" sz="2000" u="sng" dirty="0" smtClean="0"/>
              <a:t>A magnetic </a:t>
            </a:r>
            <a:r>
              <a:rPr lang="en-US" sz="2000" u="sng" dirty="0"/>
              <a:t>field is important to protect an </a:t>
            </a:r>
            <a:r>
              <a:rPr lang="en-US" sz="2000" u="sng" dirty="0" smtClean="0"/>
              <a:t>atmosphere.</a:t>
            </a:r>
            <a:r>
              <a:rPr lang="en-US" sz="2000" dirty="0" smtClean="0"/>
              <a:t>   Briefly, girls build </a:t>
            </a:r>
            <a:r>
              <a:rPr lang="en-US" sz="2000" b="1" dirty="0" smtClean="0"/>
              <a:t>two</a:t>
            </a:r>
            <a:r>
              <a:rPr lang="en-US" sz="2000" dirty="0" smtClean="0"/>
              <a:t> models: </a:t>
            </a:r>
            <a:br>
              <a:rPr lang="en-US" sz="2000" dirty="0" smtClean="0"/>
            </a:br>
            <a:r>
              <a:rPr lang="en-US" sz="2000" dirty="0" smtClean="0"/>
              <a:t>(1) </a:t>
            </a:r>
            <a:r>
              <a:rPr lang="en-US" sz="2000" b="1" dirty="0" smtClean="0"/>
              <a:t>Earth</a:t>
            </a:r>
            <a:r>
              <a:rPr lang="en-US" sz="2000" dirty="0"/>
              <a:t> </a:t>
            </a:r>
            <a:r>
              <a:rPr lang="en-US" sz="2000" dirty="0" smtClean="0"/>
              <a:t>– a single covered bar magnet that represents Earth’s core, and    </a:t>
            </a:r>
            <a:br>
              <a:rPr lang="en-US" sz="2000" dirty="0" smtClean="0"/>
            </a:br>
            <a:r>
              <a:rPr lang="en-US" sz="2000" dirty="0" smtClean="0"/>
              <a:t>(2) </a:t>
            </a:r>
            <a:r>
              <a:rPr lang="en-US" sz="2000" b="1" dirty="0" smtClean="0"/>
              <a:t>Mars</a:t>
            </a:r>
            <a:r>
              <a:rPr lang="en-US" sz="2000" dirty="0"/>
              <a:t> </a:t>
            </a:r>
            <a:r>
              <a:rPr lang="en-US" sz="2000" dirty="0" smtClean="0"/>
              <a:t>– several covered small irregularly shaped magnetic pieces</a:t>
            </a:r>
            <a:r>
              <a:rPr lang="en-US" sz="2000" dirty="0"/>
              <a:t> </a:t>
            </a:r>
            <a:r>
              <a:rPr lang="en-US" sz="2000" dirty="0" smtClean="0"/>
              <a:t>that reflect  current scientific views about Mars’ interior.   Then iron filings are lightly sprinkled over each model to make magnetic field </a:t>
            </a:r>
            <a:r>
              <a:rPr lang="en-US" sz="2000" dirty="0"/>
              <a:t>lines </a:t>
            </a:r>
            <a:r>
              <a:rPr lang="en-US" sz="2000" dirty="0" smtClean="0"/>
              <a:t>visible. Hole punches that track the solar wind (provided by a girl’s breath) are blown over each model to observe any changes in the location of iron filings.</a:t>
            </a:r>
            <a:r>
              <a:rPr lang="en-US" sz="2000" dirty="0"/>
              <a:t> </a:t>
            </a:r>
            <a:r>
              <a:rPr lang="en-US" sz="2000" dirty="0" smtClean="0">
                <a:hlinkClick r:id="rId3" action="ppaction://hlinksldjump"/>
              </a:rPr>
              <a:t>Unlike Earth</a:t>
            </a:r>
            <a:r>
              <a:rPr lang="en-US" sz="2000" dirty="0" smtClean="0"/>
              <a:t>, the Mars model will show</a:t>
            </a:r>
            <a:r>
              <a:rPr lang="en-US" sz="2000" dirty="0" smtClean="0">
                <a:hlinkClick r:id="rId4" action="ppaction://hlinksldjump"/>
              </a:rPr>
              <a:t> no evidence of a magnetic field</a:t>
            </a:r>
            <a:r>
              <a:rPr lang="en-US" sz="2000" dirty="0" smtClean="0"/>
              <a:t>, which would leave Mars’ atmosphere open to attack by solar winds.</a:t>
            </a:r>
            <a:endParaRPr lang="en-US" sz="2000" u="sng" dirty="0" smtClean="0"/>
          </a:p>
        </p:txBody>
      </p:sp>
      <p:sp>
        <p:nvSpPr>
          <p:cNvPr id="22" name="TextBox 21"/>
          <p:cNvSpPr txBox="1"/>
          <p:nvPr/>
        </p:nvSpPr>
        <p:spPr>
          <a:xfrm>
            <a:off x="318800" y="6411724"/>
            <a:ext cx="8641484" cy="246221"/>
          </a:xfrm>
          <a:prstGeom prst="rect">
            <a:avLst/>
          </a:prstGeom>
          <a:noFill/>
        </p:spPr>
        <p:txBody>
          <a:bodyPr wrap="square" rtlCol="0">
            <a:spAutoFit/>
          </a:bodyPr>
          <a:lstStyle/>
          <a:p>
            <a:r>
              <a:rPr lang="en-US" sz="1000" dirty="0"/>
              <a:t>©SETI Institute 2015 </a:t>
            </a:r>
            <a:r>
              <a:rPr lang="en-US" sz="1000" dirty="0" smtClean="0"/>
              <a:t>                   									Activity </a:t>
            </a:r>
            <a:r>
              <a:rPr lang="en-US" sz="1000" dirty="0"/>
              <a:t>3: Magnetosphere and the Solar Wind </a:t>
            </a:r>
            <a:r>
              <a:rPr lang="en-US" sz="1000" i="1" dirty="0"/>
              <a:t>[Adult] </a:t>
            </a:r>
            <a:endParaRPr lang="en-US" sz="1000" dirty="0"/>
          </a:p>
        </p:txBody>
      </p:sp>
      <p:sp>
        <p:nvSpPr>
          <p:cNvPr id="21" name="TextBox 20"/>
          <p:cNvSpPr txBox="1"/>
          <p:nvPr/>
        </p:nvSpPr>
        <p:spPr>
          <a:xfrm>
            <a:off x="380590" y="674262"/>
            <a:ext cx="6380767" cy="1477328"/>
          </a:xfrm>
          <a:prstGeom prst="rect">
            <a:avLst/>
          </a:prstGeom>
          <a:noFill/>
          <a:ln>
            <a:solidFill>
              <a:schemeClr val="tx1"/>
            </a:solidFill>
          </a:ln>
        </p:spPr>
        <p:txBody>
          <a:bodyPr wrap="square" rtlCol="0">
            <a:spAutoFit/>
          </a:bodyPr>
          <a:lstStyle/>
          <a:p>
            <a:r>
              <a:rPr lang="en-US" b="1" dirty="0" smtClean="0"/>
              <a:t>Materials-in-Brief:  </a:t>
            </a:r>
            <a:r>
              <a:rPr lang="en-US" dirty="0" smtClean="0"/>
              <a:t>Consult Activity for complete list </a:t>
            </a:r>
          </a:p>
          <a:p>
            <a:r>
              <a:rPr lang="en-US" b="1" dirty="0"/>
              <a:t>	</a:t>
            </a:r>
            <a:r>
              <a:rPr lang="en-US" b="1" dirty="0" smtClean="0"/>
              <a:t>1 – salt shaker with iron filings</a:t>
            </a:r>
          </a:p>
          <a:p>
            <a:r>
              <a:rPr lang="en-US" b="1" dirty="0" smtClean="0">
                <a:solidFill>
                  <a:srgbClr val="0000FF"/>
                </a:solidFill>
              </a:rPr>
              <a:t>  	</a:t>
            </a:r>
            <a:r>
              <a:rPr lang="en-US" b="1" dirty="0" smtClean="0"/>
              <a:t>1- bar magnet (7.6 cm or about 3 inch) + lid for Earth model</a:t>
            </a:r>
            <a:br>
              <a:rPr lang="en-US" b="1" dirty="0" smtClean="0"/>
            </a:br>
            <a:r>
              <a:rPr lang="en-US" b="1" dirty="0" smtClean="0"/>
              <a:t>	several pea sized magnets + cup for Mars model</a:t>
            </a:r>
          </a:p>
          <a:p>
            <a:r>
              <a:rPr lang="en-US" b="1" dirty="0"/>
              <a:t>	</a:t>
            </a:r>
            <a:r>
              <a:rPr lang="en-US" b="1" dirty="0" smtClean="0"/>
              <a:t>1-straw</a:t>
            </a:r>
          </a:p>
        </p:txBody>
      </p:sp>
    </p:spTree>
    <p:extLst>
      <p:ext uri="{BB962C8B-B14F-4D97-AF65-F5344CB8AC3E}">
        <p14:creationId xmlns:p14="http://schemas.microsoft.com/office/powerpoint/2010/main" val="303522947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782858" y="2032981"/>
            <a:ext cx="1578388" cy="646331"/>
          </a:xfrm>
          <a:prstGeom prst="rect">
            <a:avLst/>
          </a:prstGeom>
          <a:noFill/>
        </p:spPr>
        <p:txBody>
          <a:bodyPr wrap="square" rtlCol="0">
            <a:spAutoFit/>
          </a:bodyPr>
          <a:lstStyle/>
          <a:p>
            <a:r>
              <a:rPr lang="en-US" dirty="0" smtClean="0"/>
              <a:t/>
            </a:r>
            <a:br>
              <a:rPr lang="en-US" dirty="0" smtClean="0"/>
            </a:b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3:  </a:t>
            </a:r>
            <a:r>
              <a:rPr lang="en-US" sz="2000" b="1" dirty="0" smtClean="0">
                <a:solidFill>
                  <a:srgbClr val="FFFF00"/>
                </a:solidFill>
              </a:rPr>
              <a:t>The Magnetosphere &amp; the Solar Wind</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52144"/>
            <a:ext cx="1282038" cy="901700"/>
          </a:xfrm>
          <a:prstGeom prst="rect">
            <a:avLst/>
          </a:prstGeom>
        </p:spPr>
      </p:pic>
      <p:sp>
        <p:nvSpPr>
          <p:cNvPr id="2" name="TextBox 1"/>
          <p:cNvSpPr txBox="1"/>
          <p:nvPr/>
        </p:nvSpPr>
        <p:spPr>
          <a:xfrm>
            <a:off x="190464" y="627119"/>
            <a:ext cx="8295421" cy="2215991"/>
          </a:xfrm>
          <a:prstGeom prst="rect">
            <a:avLst/>
          </a:prstGeom>
          <a:noFill/>
        </p:spPr>
        <p:txBody>
          <a:bodyPr wrap="square" rtlCol="0">
            <a:spAutoFit/>
          </a:bodyPr>
          <a:lstStyle/>
          <a:p>
            <a:r>
              <a:rPr lang="en-US" sz="2000" dirty="0"/>
              <a:t>To </a:t>
            </a:r>
            <a:r>
              <a:rPr lang="en-US" sz="2000" dirty="0" smtClean="0"/>
              <a:t>observe magnetic field lines, </a:t>
            </a:r>
            <a:r>
              <a:rPr lang="en-US" sz="2000" dirty="0"/>
              <a:t>iron filings must be </a:t>
            </a:r>
            <a:r>
              <a:rPr lang="en-US" sz="2000" u="sng" dirty="0"/>
              <a:t>sprinkled </a:t>
            </a:r>
            <a:r>
              <a:rPr lang="en-US" sz="2000" i="1" u="sng" dirty="0"/>
              <a:t>lightly</a:t>
            </a:r>
            <a:r>
              <a:rPr lang="en-US" sz="2000" u="sng" dirty="0"/>
              <a:t> </a:t>
            </a:r>
            <a:r>
              <a:rPr lang="en-US" sz="2000" u="sng" dirty="0" smtClean="0"/>
              <a:t/>
            </a:r>
            <a:br>
              <a:rPr lang="en-US" sz="2000" u="sng" dirty="0" smtClean="0"/>
            </a:br>
            <a:r>
              <a:rPr lang="en-US" sz="2000" dirty="0" smtClean="0"/>
              <a:t>over the </a:t>
            </a:r>
            <a:r>
              <a:rPr lang="en-US" sz="2000" dirty="0"/>
              <a:t>bar magnet and surrounding </a:t>
            </a:r>
            <a:r>
              <a:rPr lang="en-US" sz="2000" dirty="0" smtClean="0"/>
              <a:t>area.  Leaders should mention that too </a:t>
            </a:r>
            <a:r>
              <a:rPr lang="en-US" sz="2000" dirty="0"/>
              <a:t>many iron </a:t>
            </a:r>
            <a:r>
              <a:rPr lang="en-US" sz="2000" dirty="0" smtClean="0"/>
              <a:t>filings will hide </a:t>
            </a:r>
            <a:r>
              <a:rPr lang="en-US" sz="2000" dirty="0"/>
              <a:t>the pattern of magnetic field </a:t>
            </a:r>
            <a:r>
              <a:rPr lang="en-US" sz="2000" dirty="0" smtClean="0"/>
              <a:t>lines. Although tempting, </a:t>
            </a:r>
            <a:r>
              <a:rPr lang="en-US" sz="2000" u="sng" dirty="0" smtClean="0"/>
              <a:t>this is not an appropriate time for the girls to play with the magnets &amp; iron filings.</a:t>
            </a:r>
            <a:r>
              <a:rPr lang="en-US" sz="2000" dirty="0" smtClean="0"/>
              <a:t> Play creates a mess and possible safety hazard.</a:t>
            </a:r>
            <a:br>
              <a:rPr lang="en-US" sz="2000" dirty="0" smtClean="0"/>
            </a:br>
            <a:r>
              <a:rPr lang="en-US" sz="2000" dirty="0" smtClean="0"/>
              <a:t>     </a:t>
            </a:r>
          </a:p>
          <a:p>
            <a:r>
              <a:rPr lang="en-US" dirty="0" smtClean="0"/>
              <a:t>Check the below images for outcomes that are “correct” and “incorrect” techniques.</a:t>
            </a:r>
          </a:p>
        </p:txBody>
      </p:sp>
      <p:sp>
        <p:nvSpPr>
          <p:cNvPr id="22" name="TextBox 21"/>
          <p:cNvSpPr txBox="1"/>
          <p:nvPr/>
        </p:nvSpPr>
        <p:spPr>
          <a:xfrm>
            <a:off x="318800" y="6411724"/>
            <a:ext cx="8641484" cy="246221"/>
          </a:xfrm>
          <a:prstGeom prst="rect">
            <a:avLst/>
          </a:prstGeom>
          <a:noFill/>
        </p:spPr>
        <p:txBody>
          <a:bodyPr wrap="square" rtlCol="0">
            <a:spAutoFit/>
          </a:bodyPr>
          <a:lstStyle/>
          <a:p>
            <a:r>
              <a:rPr lang="en-US" sz="1000" dirty="0"/>
              <a:t>©SETI Institute 2015 </a:t>
            </a:r>
            <a:r>
              <a:rPr lang="en-US" sz="1000" dirty="0" smtClean="0"/>
              <a:t>                   									Activity </a:t>
            </a:r>
            <a:r>
              <a:rPr lang="en-US" sz="1000" dirty="0"/>
              <a:t>3: Magnetosphere and the Solar Wind </a:t>
            </a:r>
            <a:r>
              <a:rPr lang="en-US" sz="1000" i="1" dirty="0"/>
              <a:t>[Adult] </a:t>
            </a:r>
            <a:endParaRPr lang="en-US" sz="1000" dirty="0"/>
          </a:p>
        </p:txBody>
      </p:sp>
      <p:grpSp>
        <p:nvGrpSpPr>
          <p:cNvPr id="5" name="Group 4"/>
          <p:cNvGrpSpPr/>
          <p:nvPr/>
        </p:nvGrpSpPr>
        <p:grpSpPr>
          <a:xfrm>
            <a:off x="318800" y="2843110"/>
            <a:ext cx="8494163" cy="3407624"/>
            <a:chOff x="344909" y="2328904"/>
            <a:chExt cx="8494163" cy="3407624"/>
          </a:xfrm>
        </p:grpSpPr>
        <p:sp>
          <p:nvSpPr>
            <p:cNvPr id="13" name="TextBox 12"/>
            <p:cNvSpPr txBox="1"/>
            <p:nvPr/>
          </p:nvSpPr>
          <p:spPr>
            <a:xfrm>
              <a:off x="3040515" y="2643050"/>
              <a:ext cx="1808916" cy="523220"/>
            </a:xfrm>
            <a:prstGeom prst="rect">
              <a:avLst/>
            </a:prstGeom>
            <a:noFill/>
          </p:spPr>
          <p:txBody>
            <a:bodyPr wrap="square" rtlCol="0">
              <a:spAutoFit/>
            </a:bodyPr>
            <a:lstStyle/>
            <a:p>
              <a:r>
                <a:rPr lang="en-US" sz="1400" b="1" dirty="0" smtClean="0">
                  <a:solidFill>
                    <a:srgbClr val="0000FF"/>
                  </a:solidFill>
                </a:rPr>
                <a:t>Appropriate amount </a:t>
              </a:r>
              <a:br>
                <a:rPr lang="en-US" sz="1400" b="1" dirty="0" smtClean="0">
                  <a:solidFill>
                    <a:srgbClr val="0000FF"/>
                  </a:solidFill>
                </a:rPr>
              </a:br>
              <a:r>
                <a:rPr lang="en-US" sz="1400" b="1" dirty="0" smtClean="0">
                  <a:solidFill>
                    <a:srgbClr val="0000FF"/>
                  </a:solidFill>
                </a:rPr>
                <a:t>of</a:t>
              </a:r>
              <a:r>
                <a:rPr lang="en-US" sz="1400" b="1" dirty="0">
                  <a:solidFill>
                    <a:srgbClr val="0000FF"/>
                  </a:solidFill>
                </a:rPr>
                <a:t> </a:t>
              </a:r>
              <a:r>
                <a:rPr lang="en-US" sz="1400" b="1" dirty="0" smtClean="0">
                  <a:solidFill>
                    <a:srgbClr val="0000FF"/>
                  </a:solidFill>
                </a:rPr>
                <a:t>iron filings</a:t>
              </a:r>
              <a:endParaRPr lang="en-US" sz="1400" b="1" dirty="0">
                <a:solidFill>
                  <a:srgbClr val="0000FF"/>
                </a:solidFill>
              </a:endParaRPr>
            </a:p>
          </p:txBody>
        </p:sp>
        <p:sp>
          <p:nvSpPr>
            <p:cNvPr id="20" name="TextBox 19"/>
            <p:cNvSpPr txBox="1"/>
            <p:nvPr/>
          </p:nvSpPr>
          <p:spPr>
            <a:xfrm>
              <a:off x="374683" y="4351533"/>
              <a:ext cx="2665832" cy="1384995"/>
            </a:xfrm>
            <a:prstGeom prst="rect">
              <a:avLst/>
            </a:prstGeom>
            <a:noFill/>
          </p:spPr>
          <p:txBody>
            <a:bodyPr wrap="square" rtlCol="0">
              <a:spAutoFit/>
            </a:bodyPr>
            <a:lstStyle/>
            <a:p>
              <a:pPr algn="just"/>
              <a:r>
                <a:rPr lang="en-US" sz="1400" b="1" dirty="0" smtClean="0"/>
                <a:t>Note</a:t>
              </a:r>
              <a:r>
                <a:rPr lang="en-US" sz="1400" dirty="0" smtClean="0"/>
                <a:t>: </a:t>
              </a:r>
              <a:r>
                <a:rPr lang="en-US" sz="1400" b="1" u="sng" dirty="0" smtClean="0"/>
                <a:t>Correct:</a:t>
              </a:r>
              <a:r>
                <a:rPr lang="en-US" sz="1400" dirty="0" smtClean="0"/>
                <a:t> Greater amount of iron filings attracted to bar magnet and smaller amounts at periphery,  illustrating magnetic fields generated by the bar magnet.</a:t>
              </a:r>
              <a:endParaRPr lang="en-US" sz="1400" dirty="0"/>
            </a:p>
          </p:txBody>
        </p:sp>
        <p:pic>
          <p:nvPicPr>
            <p:cNvPr id="10" name="Picture 9" descr="magnet1.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09" y="2328904"/>
              <a:ext cx="2665832" cy="2004101"/>
            </a:xfrm>
            <a:prstGeom prst="rect">
              <a:avLst/>
            </a:prstGeom>
          </p:spPr>
        </p:pic>
        <p:sp>
          <p:nvSpPr>
            <p:cNvPr id="3" name="TextBox 2"/>
            <p:cNvSpPr txBox="1"/>
            <p:nvPr/>
          </p:nvSpPr>
          <p:spPr>
            <a:xfrm>
              <a:off x="833896" y="2602439"/>
              <a:ext cx="1274708" cy="369332"/>
            </a:xfrm>
            <a:prstGeom prst="rect">
              <a:avLst/>
            </a:prstGeom>
            <a:noFill/>
          </p:spPr>
          <p:txBody>
            <a:bodyPr wrap="none" rtlCol="0">
              <a:spAutoFit/>
            </a:bodyPr>
            <a:lstStyle/>
            <a:p>
              <a:r>
                <a:rPr lang="en-US" dirty="0" smtClean="0">
                  <a:solidFill>
                    <a:srgbClr val="0000FF"/>
                  </a:solidFill>
                </a:rPr>
                <a:t>bar magnet</a:t>
              </a:r>
              <a:endParaRPr lang="en-US" dirty="0">
                <a:solidFill>
                  <a:srgbClr val="0000FF"/>
                </a:solidFill>
              </a:endParaRPr>
            </a:p>
          </p:txBody>
        </p:sp>
        <p:grpSp>
          <p:nvGrpSpPr>
            <p:cNvPr id="4" name="Group 3"/>
            <p:cNvGrpSpPr/>
            <p:nvPr/>
          </p:nvGrpSpPr>
          <p:grpSpPr>
            <a:xfrm>
              <a:off x="5235559" y="2328904"/>
              <a:ext cx="3603513" cy="3141136"/>
              <a:chOff x="4965104" y="2385648"/>
              <a:chExt cx="3603513" cy="3141136"/>
            </a:xfrm>
          </p:grpSpPr>
          <p:sp>
            <p:nvSpPr>
              <p:cNvPr id="9" name="TextBox 8"/>
              <p:cNvSpPr txBox="1"/>
              <p:nvPr/>
            </p:nvSpPr>
            <p:spPr>
              <a:xfrm>
                <a:off x="7278369" y="2643050"/>
                <a:ext cx="1290248" cy="738664"/>
              </a:xfrm>
              <a:prstGeom prst="rect">
                <a:avLst/>
              </a:prstGeom>
              <a:noFill/>
            </p:spPr>
            <p:txBody>
              <a:bodyPr wrap="square" rtlCol="0">
                <a:spAutoFit/>
              </a:bodyPr>
              <a:lstStyle/>
              <a:p>
                <a:r>
                  <a:rPr lang="en-US" sz="1400" b="1" dirty="0" smtClean="0">
                    <a:solidFill>
                      <a:srgbClr val="0000FF"/>
                    </a:solidFill>
                  </a:rPr>
                  <a:t>Excessive</a:t>
                </a:r>
                <a:br>
                  <a:rPr lang="en-US" sz="1400" b="1" dirty="0" smtClean="0">
                    <a:solidFill>
                      <a:srgbClr val="0000FF"/>
                    </a:solidFill>
                  </a:rPr>
                </a:br>
                <a:r>
                  <a:rPr lang="en-US" sz="1400" b="1" dirty="0" smtClean="0">
                    <a:solidFill>
                      <a:srgbClr val="0000FF"/>
                    </a:solidFill>
                  </a:rPr>
                  <a:t>iron filings</a:t>
                </a:r>
              </a:p>
              <a:p>
                <a:endParaRPr lang="en-US" sz="1400" b="1" dirty="0"/>
              </a:p>
            </p:txBody>
          </p:sp>
          <p:pic>
            <p:nvPicPr>
              <p:cNvPr id="11" name="Picture 10" descr="magnet2.tiff"/>
              <p:cNvPicPr>
                <a:picLocks noChangeAspect="1"/>
              </p:cNvPicPr>
              <p:nvPr/>
            </p:nvPicPr>
            <p:blipFill rotWithShape="1">
              <a:blip r:embed="rId4">
                <a:extLst>
                  <a:ext uri="{28A0092B-C50C-407E-A947-70E740481C1C}">
                    <a14:useLocalDpi xmlns:a14="http://schemas.microsoft.com/office/drawing/2010/main" val="0"/>
                  </a:ext>
                </a:extLst>
              </a:blip>
              <a:srcRect l="3563" t="16242" r="12394"/>
              <a:stretch/>
            </p:blipFill>
            <p:spPr>
              <a:xfrm>
                <a:off x="4965104" y="2385648"/>
                <a:ext cx="2301712" cy="1938658"/>
              </a:xfrm>
              <a:prstGeom prst="rect">
                <a:avLst/>
              </a:prstGeom>
            </p:spPr>
          </p:pic>
          <p:sp>
            <p:nvSpPr>
              <p:cNvPr id="17" name="TextBox 16"/>
              <p:cNvSpPr txBox="1"/>
              <p:nvPr/>
            </p:nvSpPr>
            <p:spPr>
              <a:xfrm>
                <a:off x="5016207" y="4357233"/>
                <a:ext cx="2366071" cy="1169551"/>
              </a:xfrm>
              <a:prstGeom prst="rect">
                <a:avLst/>
              </a:prstGeom>
              <a:noFill/>
            </p:spPr>
            <p:txBody>
              <a:bodyPr wrap="square" rtlCol="0">
                <a:spAutoFit/>
              </a:bodyPr>
              <a:lstStyle/>
              <a:p>
                <a:pPr algn="just"/>
                <a:r>
                  <a:rPr lang="en-US" sz="1400" b="1" dirty="0" smtClean="0"/>
                  <a:t>Note</a:t>
                </a:r>
                <a:r>
                  <a:rPr lang="en-US" sz="1400" dirty="0" smtClean="0"/>
                  <a:t>: </a:t>
                </a:r>
                <a:r>
                  <a:rPr lang="en-US" sz="1400" b="1" u="sng" dirty="0" smtClean="0"/>
                  <a:t>Incorrect</a:t>
                </a:r>
                <a:r>
                  <a:rPr lang="en-US" sz="1400" dirty="0" smtClean="0"/>
                  <a:t>: An excess amount of iron filings cover bar magnet and more around the edges obscure the pattern of magnetic field lines.</a:t>
                </a:r>
                <a:endParaRPr lang="en-US" sz="1400" dirty="0"/>
              </a:p>
            </p:txBody>
          </p:sp>
        </p:grpSp>
        <p:sp>
          <p:nvSpPr>
            <p:cNvPr id="16" name="TextBox 15"/>
            <p:cNvSpPr txBox="1"/>
            <p:nvPr/>
          </p:nvSpPr>
          <p:spPr>
            <a:xfrm>
              <a:off x="3142516" y="3465670"/>
              <a:ext cx="1808916" cy="738664"/>
            </a:xfrm>
            <a:prstGeom prst="rect">
              <a:avLst/>
            </a:prstGeom>
            <a:noFill/>
          </p:spPr>
          <p:txBody>
            <a:bodyPr wrap="square" rtlCol="0">
              <a:spAutoFit/>
            </a:bodyPr>
            <a:lstStyle/>
            <a:p>
              <a:r>
                <a:rPr lang="en-US" sz="1400" b="1" dirty="0" smtClean="0">
                  <a:solidFill>
                    <a:srgbClr val="0000FF"/>
                  </a:solidFill>
                </a:rPr>
                <a:t>These lines are evidence of a magnetic field.</a:t>
              </a:r>
              <a:endParaRPr lang="en-US" sz="1400" b="1" dirty="0">
                <a:solidFill>
                  <a:srgbClr val="0000FF"/>
                </a:solidFill>
              </a:endParaRPr>
            </a:p>
          </p:txBody>
        </p:sp>
      </p:grpSp>
      <p:cxnSp>
        <p:nvCxnSpPr>
          <p:cNvPr id="7" name="Straight Arrow Connector 6"/>
          <p:cNvCxnSpPr>
            <a:stCxn id="16" idx="1"/>
          </p:cNvCxnSpPr>
          <p:nvPr/>
        </p:nvCxnSpPr>
        <p:spPr>
          <a:xfrm flipH="1" flipV="1">
            <a:off x="2380839" y="4069036"/>
            <a:ext cx="735568" cy="2801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999672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3:  </a:t>
            </a:r>
            <a:r>
              <a:rPr lang="en-US" sz="2000" b="1" dirty="0" smtClean="0">
                <a:solidFill>
                  <a:srgbClr val="FFFF00"/>
                </a:solidFill>
              </a:rPr>
              <a:t>The Magnetosphere &amp; the Solar Wind</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2" name="TextBox 1"/>
          <p:cNvSpPr txBox="1"/>
          <p:nvPr/>
        </p:nvSpPr>
        <p:spPr>
          <a:xfrm>
            <a:off x="168968" y="790158"/>
            <a:ext cx="8791316" cy="4708981"/>
          </a:xfrm>
          <a:prstGeom prst="rect">
            <a:avLst/>
          </a:prstGeom>
          <a:noFill/>
        </p:spPr>
        <p:txBody>
          <a:bodyPr wrap="square" rtlCol="0">
            <a:spAutoFit/>
          </a:bodyPr>
          <a:lstStyle/>
          <a:p>
            <a:r>
              <a:rPr lang="en-US" sz="2000" dirty="0" smtClean="0"/>
              <a:t>As </a:t>
            </a:r>
            <a:r>
              <a:rPr lang="en-US" sz="2000" dirty="0"/>
              <a:t>p</a:t>
            </a:r>
            <a:r>
              <a:rPr lang="en-US" sz="2000" dirty="0" smtClean="0"/>
              <a:t>reviously mentioned, the purpose of iron filings is to make </a:t>
            </a:r>
            <a:br>
              <a:rPr lang="en-US" sz="2000" dirty="0" smtClean="0"/>
            </a:br>
            <a:r>
              <a:rPr lang="en-US" sz="2000" dirty="0" smtClean="0"/>
              <a:t>visible magnetic field lines that are evidence for a planet’s magnetic field.</a:t>
            </a:r>
            <a:br>
              <a:rPr lang="en-US" sz="2000" dirty="0" smtClean="0"/>
            </a:br>
            <a:endParaRPr lang="en-US" sz="2000" dirty="0" smtClean="0"/>
          </a:p>
          <a:p>
            <a:r>
              <a:rPr lang="en-US" sz="2000" dirty="0" smtClean="0"/>
              <a:t>Note: </a:t>
            </a:r>
          </a:p>
          <a:p>
            <a:r>
              <a:rPr lang="en-US" sz="2000" dirty="0" smtClean="0"/>
              <a:t>Earth model shows a </a:t>
            </a:r>
            <a:r>
              <a:rPr lang="en-US" sz="2000" u="sng" dirty="0" smtClean="0"/>
              <a:t>distinct pattern </a:t>
            </a:r>
          </a:p>
          <a:p>
            <a:r>
              <a:rPr lang="en-US" sz="2000" dirty="0" smtClean="0"/>
              <a:t>of iron filings.</a:t>
            </a:r>
            <a:br>
              <a:rPr lang="en-US" sz="2000" dirty="0" smtClean="0"/>
            </a:br>
            <a:r>
              <a:rPr lang="en-US" sz="2000" dirty="0" smtClean="0"/>
              <a:t>                                                                </a:t>
            </a:r>
          </a:p>
          <a:p>
            <a:endParaRPr lang="en-US" sz="2000" dirty="0"/>
          </a:p>
          <a:p>
            <a:endParaRPr lang="en-US" sz="2000" dirty="0" smtClean="0"/>
          </a:p>
          <a:p>
            <a:endParaRPr lang="en-US" sz="2000" dirty="0"/>
          </a:p>
          <a:p>
            <a:endParaRPr lang="en-US" sz="2000" dirty="0" smtClean="0"/>
          </a:p>
          <a:p>
            <a:r>
              <a:rPr lang="en-US" sz="2000" dirty="0" smtClean="0"/>
              <a:t>Mars model iron filings are </a:t>
            </a:r>
            <a:br>
              <a:rPr lang="en-US" sz="2000" dirty="0" smtClean="0"/>
            </a:br>
            <a:r>
              <a:rPr lang="en-US" sz="2000" u="sng" dirty="0" smtClean="0"/>
              <a:t>scattered randomly.</a:t>
            </a:r>
          </a:p>
          <a:p>
            <a:endParaRPr lang="en-US" sz="2000" u="sng" dirty="0" smtClean="0"/>
          </a:p>
          <a:p>
            <a:endParaRPr lang="en-US" sz="2000" u="sng" dirty="0" smtClean="0"/>
          </a:p>
        </p:txBody>
      </p:sp>
      <p:sp>
        <p:nvSpPr>
          <p:cNvPr id="22" name="TextBox 21"/>
          <p:cNvSpPr txBox="1"/>
          <p:nvPr/>
        </p:nvSpPr>
        <p:spPr>
          <a:xfrm>
            <a:off x="318800" y="6411724"/>
            <a:ext cx="8641484" cy="246221"/>
          </a:xfrm>
          <a:prstGeom prst="rect">
            <a:avLst/>
          </a:prstGeom>
          <a:noFill/>
        </p:spPr>
        <p:txBody>
          <a:bodyPr wrap="square" rtlCol="0">
            <a:spAutoFit/>
          </a:bodyPr>
          <a:lstStyle/>
          <a:p>
            <a:r>
              <a:rPr lang="en-US" sz="1000" dirty="0"/>
              <a:t>©SETI Institute 2015 </a:t>
            </a:r>
            <a:r>
              <a:rPr lang="en-US" sz="1000" dirty="0" smtClean="0"/>
              <a:t>                   									Activity </a:t>
            </a:r>
            <a:r>
              <a:rPr lang="en-US" sz="1000" dirty="0"/>
              <a:t>3: Magnetosphere and the Solar Wind </a:t>
            </a:r>
            <a:r>
              <a:rPr lang="en-US" sz="1000" i="1" dirty="0"/>
              <a:t>[Adult] </a:t>
            </a:r>
            <a:endParaRPr lang="en-US" sz="1000" dirty="0"/>
          </a:p>
        </p:txBody>
      </p:sp>
      <p:grpSp>
        <p:nvGrpSpPr>
          <p:cNvPr id="3" name="Group 2"/>
          <p:cNvGrpSpPr/>
          <p:nvPr/>
        </p:nvGrpSpPr>
        <p:grpSpPr>
          <a:xfrm>
            <a:off x="4187058" y="1682298"/>
            <a:ext cx="4111707" cy="1600607"/>
            <a:chOff x="344909" y="2266920"/>
            <a:chExt cx="4111707" cy="1600607"/>
          </a:xfrm>
        </p:grpSpPr>
        <p:pic>
          <p:nvPicPr>
            <p:cNvPr id="10" name="Picture 9" descr="earthfillingsgood.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09" y="2266920"/>
              <a:ext cx="2233759" cy="1600607"/>
            </a:xfrm>
            <a:prstGeom prst="rect">
              <a:avLst/>
            </a:prstGeom>
          </p:spPr>
        </p:pic>
        <p:sp>
          <p:nvSpPr>
            <p:cNvPr id="11" name="TextBox 10"/>
            <p:cNvSpPr txBox="1"/>
            <p:nvPr/>
          </p:nvSpPr>
          <p:spPr>
            <a:xfrm>
              <a:off x="2578668" y="2279747"/>
              <a:ext cx="1877948" cy="923330"/>
            </a:xfrm>
            <a:prstGeom prst="rect">
              <a:avLst/>
            </a:prstGeom>
            <a:noFill/>
            <a:ln w="19050" cmpd="sng">
              <a:solidFill>
                <a:schemeClr val="tx1"/>
              </a:solidFill>
            </a:ln>
          </p:spPr>
          <p:txBody>
            <a:bodyPr wrap="square" rtlCol="0">
              <a:spAutoFit/>
            </a:bodyPr>
            <a:lstStyle/>
            <a:p>
              <a:r>
                <a:rPr lang="en-US" b="1" dirty="0" smtClean="0">
                  <a:solidFill>
                    <a:srgbClr val="0000FF"/>
                  </a:solidFill>
                </a:rPr>
                <a:t>Earth</a:t>
              </a:r>
              <a:r>
                <a:rPr lang="en-US" dirty="0" smtClean="0"/>
                <a:t>: Evidence of</a:t>
              </a:r>
              <a:br>
                <a:rPr lang="en-US" dirty="0" smtClean="0"/>
              </a:br>
              <a:r>
                <a:rPr lang="en-US" dirty="0" smtClean="0"/>
                <a:t>magnetic field lines.</a:t>
              </a:r>
              <a:endParaRPr lang="en-US" dirty="0"/>
            </a:p>
          </p:txBody>
        </p:sp>
      </p:grpSp>
      <p:grpSp>
        <p:nvGrpSpPr>
          <p:cNvPr id="4" name="Group 3"/>
          <p:cNvGrpSpPr/>
          <p:nvPr/>
        </p:nvGrpSpPr>
        <p:grpSpPr>
          <a:xfrm>
            <a:off x="3274557" y="3744497"/>
            <a:ext cx="3439563" cy="1599704"/>
            <a:chOff x="5050349" y="2279747"/>
            <a:chExt cx="3439563" cy="1599704"/>
          </a:xfrm>
        </p:grpSpPr>
        <p:pic>
          <p:nvPicPr>
            <p:cNvPr id="5" name="Picture 4" descr="marsironfillings.tiff"/>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050349" y="2279747"/>
              <a:ext cx="1715147" cy="1599704"/>
            </a:xfrm>
            <a:prstGeom prst="rect">
              <a:avLst/>
            </a:prstGeom>
          </p:spPr>
        </p:pic>
        <p:sp>
          <p:nvSpPr>
            <p:cNvPr id="28" name="TextBox 27"/>
            <p:cNvSpPr txBox="1"/>
            <p:nvPr/>
          </p:nvSpPr>
          <p:spPr>
            <a:xfrm>
              <a:off x="6851120" y="2292574"/>
              <a:ext cx="1638792" cy="1477328"/>
            </a:xfrm>
            <a:prstGeom prst="rect">
              <a:avLst/>
            </a:prstGeom>
            <a:noFill/>
            <a:ln w="19050" cmpd="sng">
              <a:solidFill>
                <a:srgbClr val="000000"/>
              </a:solidFill>
            </a:ln>
          </p:spPr>
          <p:txBody>
            <a:bodyPr wrap="square" rtlCol="0">
              <a:spAutoFit/>
            </a:bodyPr>
            <a:lstStyle/>
            <a:p>
              <a:r>
                <a:rPr lang="en-US" b="1" dirty="0" smtClean="0">
                  <a:solidFill>
                    <a:srgbClr val="0000FF"/>
                  </a:solidFill>
                </a:rPr>
                <a:t>Mars: </a:t>
              </a:r>
              <a:r>
                <a:rPr lang="en-US" dirty="0" smtClean="0"/>
                <a:t>Little evidence of </a:t>
              </a:r>
              <a:br>
                <a:rPr lang="en-US" dirty="0" smtClean="0"/>
              </a:br>
              <a:r>
                <a:rPr lang="en-US" dirty="0" smtClean="0"/>
                <a:t>a magnetic field in this model.</a:t>
              </a:r>
              <a:endParaRPr lang="en-US" dirty="0"/>
            </a:p>
          </p:txBody>
        </p:sp>
      </p:grpSp>
    </p:spTree>
    <p:extLst>
      <p:ext uri="{BB962C8B-B14F-4D97-AF65-F5344CB8AC3E}">
        <p14:creationId xmlns:p14="http://schemas.microsoft.com/office/powerpoint/2010/main" val="28844158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3:  </a:t>
            </a:r>
            <a:r>
              <a:rPr lang="en-US" sz="2000" b="1" dirty="0" smtClean="0">
                <a:solidFill>
                  <a:srgbClr val="FFFF00"/>
                </a:solidFill>
              </a:rPr>
              <a:t>The Magnetosphere &amp; the Solar Wind</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2" name="TextBox 1"/>
          <p:cNvSpPr txBox="1"/>
          <p:nvPr/>
        </p:nvSpPr>
        <p:spPr>
          <a:xfrm>
            <a:off x="148468" y="614519"/>
            <a:ext cx="8791316" cy="1015663"/>
          </a:xfrm>
          <a:prstGeom prst="rect">
            <a:avLst/>
          </a:prstGeom>
          <a:noFill/>
        </p:spPr>
        <p:txBody>
          <a:bodyPr wrap="square" rtlCol="0">
            <a:spAutoFit/>
          </a:bodyPr>
          <a:lstStyle/>
          <a:p>
            <a:r>
              <a:rPr lang="en-US" sz="2000" dirty="0" smtClean="0"/>
              <a:t>Later in </a:t>
            </a:r>
            <a:r>
              <a:rPr lang="en-US" sz="2000" b="1" dirty="0" smtClean="0"/>
              <a:t>Activity 3</a:t>
            </a:r>
            <a:r>
              <a:rPr lang="en-US" sz="2000" dirty="0" smtClean="0"/>
              <a:t>, girls are asked to blow hole punches softly through a</a:t>
            </a:r>
            <a:r>
              <a:rPr lang="en-US" sz="2000" dirty="0"/>
              <a:t> </a:t>
            </a:r>
            <a:r>
              <a:rPr lang="en-US" sz="2000" dirty="0" smtClean="0"/>
              <a:t/>
            </a:r>
            <a:br>
              <a:rPr lang="en-US" sz="2000" dirty="0" smtClean="0"/>
            </a:br>
            <a:r>
              <a:rPr lang="en-US" sz="2000" dirty="0" smtClean="0"/>
              <a:t>clean  straw towards their models of Mars and Earth. (Remind everyone</a:t>
            </a:r>
            <a:br>
              <a:rPr lang="en-US" sz="2000" dirty="0" smtClean="0"/>
            </a:br>
            <a:r>
              <a:rPr lang="en-US" sz="2000" b="1" u="sng" dirty="0" smtClean="0"/>
              <a:t>to take the straw out of their mouths before they inhale.)</a:t>
            </a:r>
          </a:p>
        </p:txBody>
      </p:sp>
      <p:sp>
        <p:nvSpPr>
          <p:cNvPr id="22" name="TextBox 21"/>
          <p:cNvSpPr txBox="1"/>
          <p:nvPr/>
        </p:nvSpPr>
        <p:spPr>
          <a:xfrm>
            <a:off x="318800" y="6411724"/>
            <a:ext cx="8641484" cy="246221"/>
          </a:xfrm>
          <a:prstGeom prst="rect">
            <a:avLst/>
          </a:prstGeom>
          <a:noFill/>
        </p:spPr>
        <p:txBody>
          <a:bodyPr wrap="square" rtlCol="0">
            <a:spAutoFit/>
          </a:bodyPr>
          <a:lstStyle/>
          <a:p>
            <a:r>
              <a:rPr lang="en-US" sz="1000" dirty="0"/>
              <a:t>©SETI Institute 2015 </a:t>
            </a:r>
            <a:r>
              <a:rPr lang="en-US" sz="1000" dirty="0" smtClean="0"/>
              <a:t>                   									Activity </a:t>
            </a:r>
            <a:r>
              <a:rPr lang="en-US" sz="1000" dirty="0"/>
              <a:t>3: Magnetosphere and the Solar Wind </a:t>
            </a:r>
            <a:r>
              <a:rPr lang="en-US" sz="1000" i="1" dirty="0"/>
              <a:t>[Adult] </a:t>
            </a:r>
            <a:endParaRPr lang="en-US" sz="1000" dirty="0"/>
          </a:p>
        </p:txBody>
      </p:sp>
      <p:grpSp>
        <p:nvGrpSpPr>
          <p:cNvPr id="3" name="Group 2"/>
          <p:cNvGrpSpPr/>
          <p:nvPr/>
        </p:nvGrpSpPr>
        <p:grpSpPr>
          <a:xfrm>
            <a:off x="318800" y="1604275"/>
            <a:ext cx="8117508" cy="4560428"/>
            <a:chOff x="-280085" y="1490117"/>
            <a:chExt cx="8117508" cy="4560428"/>
          </a:xfrm>
        </p:grpSpPr>
        <p:sp>
          <p:nvSpPr>
            <p:cNvPr id="24" name="TextBox 23"/>
            <p:cNvSpPr txBox="1"/>
            <p:nvPr/>
          </p:nvSpPr>
          <p:spPr>
            <a:xfrm>
              <a:off x="-280085" y="1988412"/>
              <a:ext cx="3077270" cy="1600438"/>
            </a:xfrm>
            <a:prstGeom prst="rect">
              <a:avLst/>
            </a:prstGeom>
            <a:noFill/>
          </p:spPr>
          <p:txBody>
            <a:bodyPr wrap="square" rtlCol="0">
              <a:spAutoFit/>
            </a:bodyPr>
            <a:lstStyle/>
            <a:p>
              <a:pPr algn="just"/>
              <a:r>
                <a:rPr lang="en-US" sz="1400" b="1" dirty="0" smtClean="0"/>
                <a:t>Note: </a:t>
              </a:r>
              <a:r>
                <a:rPr lang="en-US" sz="1400" dirty="0" smtClean="0"/>
                <a:t>Hole punches act as a tracer that model the effects of the solar wind.</a:t>
              </a:r>
              <a:br>
                <a:rPr lang="en-US" sz="1400" dirty="0" smtClean="0"/>
              </a:br>
              <a:endParaRPr lang="en-US" sz="1400" dirty="0" smtClean="0"/>
            </a:p>
            <a:p>
              <a:pPr algn="just"/>
              <a:r>
                <a:rPr lang="en-US" sz="1400" b="1" dirty="0" smtClean="0"/>
                <a:t>The girl’s breath </a:t>
              </a:r>
              <a:r>
                <a:rPr lang="en-US" sz="1400" b="1" u="sng" dirty="0" smtClean="0"/>
                <a:t>must be strong enough</a:t>
              </a:r>
              <a:r>
                <a:rPr lang="en-US" sz="1400" b="1" dirty="0" smtClean="0"/>
                <a:t> to move the  hole punches forward  but not so strong as to disrupt the pattern of iron filings</a:t>
              </a:r>
              <a:r>
                <a:rPr lang="en-US" sz="1400" dirty="0" smtClean="0"/>
                <a:t>.</a:t>
              </a:r>
              <a:endParaRPr lang="en-US" sz="1400" dirty="0"/>
            </a:p>
          </p:txBody>
        </p:sp>
        <p:pic>
          <p:nvPicPr>
            <p:cNvPr id="4" name="Picture 3" descr="earthgoodpunch.tiff"/>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3210001" y="1990852"/>
              <a:ext cx="4279335" cy="2532216"/>
            </a:xfrm>
            <a:prstGeom prst="rect">
              <a:avLst/>
            </a:prstGeom>
          </p:spPr>
        </p:pic>
        <p:sp>
          <p:nvSpPr>
            <p:cNvPr id="25" name="TextBox 24"/>
            <p:cNvSpPr txBox="1"/>
            <p:nvPr/>
          </p:nvSpPr>
          <p:spPr>
            <a:xfrm>
              <a:off x="4490214" y="2230958"/>
              <a:ext cx="1538774" cy="523220"/>
            </a:xfrm>
            <a:prstGeom prst="rect">
              <a:avLst/>
            </a:prstGeom>
            <a:noFill/>
          </p:spPr>
          <p:txBody>
            <a:bodyPr wrap="square" rtlCol="0">
              <a:spAutoFit/>
            </a:bodyPr>
            <a:lstStyle/>
            <a:p>
              <a:r>
                <a:rPr lang="en-US" sz="1200" dirty="0" smtClean="0">
                  <a:solidFill>
                    <a:srgbClr val="0000FF"/>
                  </a:solidFill>
                </a:rPr>
                <a:t>L</a:t>
              </a:r>
              <a:r>
                <a:rPr lang="en-US" sz="1400" dirty="0" smtClean="0">
                  <a:solidFill>
                    <a:srgbClr val="0000FF"/>
                  </a:solidFill>
                </a:rPr>
                <a:t>arge bar magnet under Earth model</a:t>
              </a:r>
              <a:endParaRPr lang="en-US" sz="1400" dirty="0">
                <a:solidFill>
                  <a:srgbClr val="0000FF"/>
                </a:solidFill>
              </a:endParaRPr>
            </a:p>
          </p:txBody>
        </p:sp>
        <p:sp>
          <p:nvSpPr>
            <p:cNvPr id="26" name="TextBox 25"/>
            <p:cNvSpPr txBox="1"/>
            <p:nvPr/>
          </p:nvSpPr>
          <p:spPr>
            <a:xfrm>
              <a:off x="6767387" y="1490117"/>
              <a:ext cx="1070036" cy="307777"/>
            </a:xfrm>
            <a:prstGeom prst="rect">
              <a:avLst/>
            </a:prstGeom>
            <a:noFill/>
          </p:spPr>
          <p:txBody>
            <a:bodyPr wrap="square" rtlCol="0">
              <a:spAutoFit/>
            </a:bodyPr>
            <a:lstStyle/>
            <a:p>
              <a:r>
                <a:rPr lang="en-US" sz="1400" dirty="0" smtClean="0">
                  <a:solidFill>
                    <a:srgbClr val="0000FF"/>
                  </a:solidFill>
                </a:rPr>
                <a:t>iron filings</a:t>
              </a:r>
              <a:endParaRPr lang="en-US" sz="1400" dirty="0">
                <a:solidFill>
                  <a:srgbClr val="0000FF"/>
                </a:solidFill>
              </a:endParaRPr>
            </a:p>
          </p:txBody>
        </p:sp>
        <p:cxnSp>
          <p:nvCxnSpPr>
            <p:cNvPr id="27" name="Straight Arrow Connector 26"/>
            <p:cNvCxnSpPr/>
            <p:nvPr/>
          </p:nvCxnSpPr>
          <p:spPr>
            <a:xfrm flipH="1">
              <a:off x="6350445" y="1644006"/>
              <a:ext cx="416942" cy="11645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258612" y="4573217"/>
              <a:ext cx="4447104" cy="1477328"/>
            </a:xfrm>
            <a:prstGeom prst="rect">
              <a:avLst/>
            </a:prstGeom>
            <a:noFill/>
            <a:ln w="19050" cmpd="sng">
              <a:solidFill>
                <a:srgbClr val="000000"/>
              </a:solidFill>
            </a:ln>
          </p:spPr>
          <p:txBody>
            <a:bodyPr wrap="square" rtlCol="0">
              <a:spAutoFit/>
            </a:bodyPr>
            <a:lstStyle/>
            <a:p>
              <a:r>
                <a:rPr lang="en-US" sz="1400" dirty="0" smtClean="0"/>
                <a:t>Most blown hole punches are found farther away from the Earth model than when compared to the  </a:t>
              </a:r>
              <a:r>
                <a:rPr lang="en-US" sz="1400" dirty="0" smtClean="0">
                  <a:hlinkClick r:id="rId5" action="ppaction://hlinksldjump"/>
                </a:rPr>
                <a:t>Mars model</a:t>
              </a:r>
              <a:r>
                <a:rPr lang="en-US" sz="1400" dirty="0" smtClean="0"/>
                <a:t>.</a:t>
              </a:r>
            </a:p>
            <a:p>
              <a:r>
                <a:rPr lang="en-US" sz="1400" b="1" dirty="0"/>
                <a:t/>
              </a:r>
              <a:br>
                <a:rPr lang="en-US" sz="1400" b="1" dirty="0"/>
              </a:br>
              <a:r>
                <a:rPr lang="en-US" sz="1600" b="1" u="sng" dirty="0" smtClean="0"/>
                <a:t>Earth shows evidence of a magnetic field that deflects the solar wind  (hole punches) thus Earth’s atmosphere is protected.</a:t>
              </a:r>
              <a:endParaRPr lang="en-US" sz="1600" b="1" u="sng" dirty="0"/>
            </a:p>
          </p:txBody>
        </p:sp>
        <p:cxnSp>
          <p:nvCxnSpPr>
            <p:cNvPr id="32" name="Straight Arrow Connector 31"/>
            <p:cNvCxnSpPr/>
            <p:nvPr/>
          </p:nvCxnSpPr>
          <p:spPr>
            <a:xfrm flipV="1">
              <a:off x="2528977" y="2976022"/>
              <a:ext cx="1627678" cy="931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396285" y="3863466"/>
              <a:ext cx="1231602" cy="307777"/>
            </a:xfrm>
            <a:prstGeom prst="rect">
              <a:avLst/>
            </a:prstGeom>
            <a:noFill/>
          </p:spPr>
          <p:txBody>
            <a:bodyPr wrap="square" rtlCol="0">
              <a:spAutoFit/>
            </a:bodyPr>
            <a:lstStyle/>
            <a:p>
              <a:r>
                <a:rPr lang="en-US" sz="1400" b="1" dirty="0" smtClean="0">
                  <a:solidFill>
                    <a:srgbClr val="0000FF"/>
                  </a:solidFill>
                </a:rPr>
                <a:t>hole punches</a:t>
              </a:r>
              <a:endParaRPr lang="en-US" sz="1400" b="1" dirty="0">
                <a:solidFill>
                  <a:srgbClr val="0000FF"/>
                </a:solidFill>
              </a:endParaRPr>
            </a:p>
          </p:txBody>
        </p:sp>
      </p:grpSp>
      <p:cxnSp>
        <p:nvCxnSpPr>
          <p:cNvPr id="8" name="Straight Arrow Connector 7"/>
          <p:cNvCxnSpPr/>
          <p:nvPr/>
        </p:nvCxnSpPr>
        <p:spPr>
          <a:xfrm>
            <a:off x="3027689" y="4022152"/>
            <a:ext cx="3001299" cy="3520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3027689" y="3607366"/>
            <a:ext cx="1310125" cy="3702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858985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572052" y="2162202"/>
            <a:ext cx="1578388" cy="646331"/>
          </a:xfrm>
          <a:prstGeom prst="rect">
            <a:avLst/>
          </a:prstGeom>
          <a:noFill/>
        </p:spPr>
        <p:txBody>
          <a:bodyPr wrap="square" rtlCol="0">
            <a:spAutoFit/>
          </a:bodyPr>
          <a:lstStyle/>
          <a:p>
            <a:r>
              <a:rPr lang="en-US" dirty="0" smtClean="0"/>
              <a:t/>
            </a:r>
            <a:br>
              <a:rPr lang="en-US" dirty="0" smtClean="0"/>
            </a:b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3:  </a:t>
            </a:r>
            <a:r>
              <a:rPr lang="en-US" sz="2000" b="1" dirty="0" smtClean="0">
                <a:solidFill>
                  <a:srgbClr val="FFFF00"/>
                </a:solidFill>
              </a:rPr>
              <a:t>The Magnetosphere &amp; the Solar Wind</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2" name="TextBox 1"/>
          <p:cNvSpPr txBox="1"/>
          <p:nvPr/>
        </p:nvSpPr>
        <p:spPr>
          <a:xfrm>
            <a:off x="0" y="660927"/>
            <a:ext cx="8791316" cy="400110"/>
          </a:xfrm>
          <a:prstGeom prst="rect">
            <a:avLst/>
          </a:prstGeom>
          <a:noFill/>
        </p:spPr>
        <p:txBody>
          <a:bodyPr wrap="square" rtlCol="0">
            <a:spAutoFit/>
          </a:bodyPr>
          <a:lstStyle/>
          <a:p>
            <a:r>
              <a:rPr lang="en-US" sz="2000" dirty="0" smtClean="0"/>
              <a:t>Compare the result of blowing hole punches towards the model of Mars:</a:t>
            </a:r>
          </a:p>
        </p:txBody>
      </p:sp>
      <p:sp>
        <p:nvSpPr>
          <p:cNvPr id="22" name="TextBox 21"/>
          <p:cNvSpPr txBox="1"/>
          <p:nvPr/>
        </p:nvSpPr>
        <p:spPr>
          <a:xfrm>
            <a:off x="318800" y="6411724"/>
            <a:ext cx="8641484" cy="246221"/>
          </a:xfrm>
          <a:prstGeom prst="rect">
            <a:avLst/>
          </a:prstGeom>
          <a:noFill/>
        </p:spPr>
        <p:txBody>
          <a:bodyPr wrap="square" rtlCol="0">
            <a:spAutoFit/>
          </a:bodyPr>
          <a:lstStyle/>
          <a:p>
            <a:r>
              <a:rPr lang="en-US" sz="1000" dirty="0"/>
              <a:t>©SETI Institute 2015 </a:t>
            </a:r>
            <a:r>
              <a:rPr lang="en-US" sz="1000" dirty="0" smtClean="0"/>
              <a:t>                   									Activity </a:t>
            </a:r>
            <a:r>
              <a:rPr lang="en-US" sz="1000" dirty="0"/>
              <a:t>3: Magnetosphere and the Solar Wind </a:t>
            </a:r>
            <a:r>
              <a:rPr lang="en-US" sz="1000" i="1" dirty="0"/>
              <a:t>[Adult] </a:t>
            </a:r>
            <a:endParaRPr lang="en-US" sz="1000" dirty="0"/>
          </a:p>
        </p:txBody>
      </p:sp>
      <p:cxnSp>
        <p:nvCxnSpPr>
          <p:cNvPr id="8" name="Straight Arrow Connector 7"/>
          <p:cNvCxnSpPr/>
          <p:nvPr/>
        </p:nvCxnSpPr>
        <p:spPr>
          <a:xfrm>
            <a:off x="3810895" y="1769041"/>
            <a:ext cx="611220" cy="39316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238273" y="1030405"/>
            <a:ext cx="7944757" cy="4458089"/>
            <a:chOff x="238273" y="1030405"/>
            <a:chExt cx="7944757" cy="4458089"/>
          </a:xfrm>
        </p:grpSpPr>
        <p:pic>
          <p:nvPicPr>
            <p:cNvPr id="11" name="Picture 10" descr="marspunches.tiff"/>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412563" y="1338182"/>
              <a:ext cx="3354824" cy="2631234"/>
            </a:xfrm>
            <a:prstGeom prst="rect">
              <a:avLst/>
            </a:prstGeom>
          </p:spPr>
        </p:pic>
        <p:sp>
          <p:nvSpPr>
            <p:cNvPr id="26" name="TextBox 25"/>
            <p:cNvSpPr txBox="1"/>
            <p:nvPr/>
          </p:nvSpPr>
          <p:spPr>
            <a:xfrm>
              <a:off x="4621606" y="1030405"/>
              <a:ext cx="1070036" cy="307777"/>
            </a:xfrm>
            <a:prstGeom prst="rect">
              <a:avLst/>
            </a:prstGeom>
            <a:noFill/>
          </p:spPr>
          <p:txBody>
            <a:bodyPr wrap="square" rtlCol="0">
              <a:spAutoFit/>
            </a:bodyPr>
            <a:lstStyle/>
            <a:p>
              <a:r>
                <a:rPr lang="en-US" sz="1400" dirty="0" smtClean="0">
                  <a:solidFill>
                    <a:srgbClr val="0000FF"/>
                  </a:solidFill>
                </a:rPr>
                <a:t>iron filings</a:t>
              </a:r>
              <a:endParaRPr lang="en-US" sz="1400" dirty="0">
                <a:solidFill>
                  <a:srgbClr val="0000FF"/>
                </a:solidFill>
              </a:endParaRPr>
            </a:p>
          </p:txBody>
        </p:sp>
        <p:sp>
          <p:nvSpPr>
            <p:cNvPr id="20" name="TextBox 19"/>
            <p:cNvSpPr txBox="1"/>
            <p:nvPr/>
          </p:nvSpPr>
          <p:spPr>
            <a:xfrm>
              <a:off x="238273" y="1739557"/>
              <a:ext cx="3174290" cy="954107"/>
            </a:xfrm>
            <a:prstGeom prst="rect">
              <a:avLst/>
            </a:prstGeom>
            <a:noFill/>
          </p:spPr>
          <p:txBody>
            <a:bodyPr wrap="square" rtlCol="0">
              <a:spAutoFit/>
            </a:bodyPr>
            <a:lstStyle/>
            <a:p>
              <a:pPr algn="just"/>
              <a:r>
                <a:rPr lang="en-US" sz="1400" b="1" dirty="0" smtClean="0"/>
                <a:t>Note: Blowing </a:t>
              </a:r>
              <a:r>
                <a:rPr lang="en-US" sz="1400" b="1" u="sng" dirty="0" smtClean="0"/>
                <a:t>too strongly</a:t>
              </a:r>
              <a:r>
                <a:rPr lang="en-US" sz="1400" b="1" dirty="0" smtClean="0"/>
                <a:t> through</a:t>
              </a:r>
              <a:br>
                <a:rPr lang="en-US" sz="1400" b="1" dirty="0" smtClean="0"/>
              </a:br>
              <a:r>
                <a:rPr lang="en-US" sz="1400" b="1" dirty="0" smtClean="0"/>
                <a:t>the straw creates too much force,</a:t>
              </a:r>
              <a:br>
                <a:rPr lang="en-US" sz="1400" b="1" dirty="0" smtClean="0"/>
              </a:br>
              <a:r>
                <a:rPr lang="en-US" sz="1400" b="1" dirty="0" smtClean="0"/>
                <a:t>scattering iron filings and hole punches</a:t>
              </a:r>
              <a:r>
                <a:rPr lang="en-US" sz="1400" dirty="0" smtClean="0"/>
                <a:t>.</a:t>
              </a:r>
              <a:br>
                <a:rPr lang="en-US" sz="1400" dirty="0" smtClean="0"/>
              </a:br>
              <a:endParaRPr lang="en-US" sz="1400" b="1" dirty="0"/>
            </a:p>
          </p:txBody>
        </p:sp>
        <p:sp>
          <p:nvSpPr>
            <p:cNvPr id="14" name="TextBox 13"/>
            <p:cNvSpPr txBox="1"/>
            <p:nvPr/>
          </p:nvSpPr>
          <p:spPr>
            <a:xfrm>
              <a:off x="2918838" y="1470763"/>
              <a:ext cx="1231602" cy="307777"/>
            </a:xfrm>
            <a:prstGeom prst="rect">
              <a:avLst/>
            </a:prstGeom>
            <a:noFill/>
          </p:spPr>
          <p:txBody>
            <a:bodyPr wrap="square" rtlCol="0">
              <a:spAutoFit/>
            </a:bodyPr>
            <a:lstStyle/>
            <a:p>
              <a:r>
                <a:rPr lang="en-US" sz="1400" dirty="0" smtClean="0">
                  <a:solidFill>
                    <a:srgbClr val="0000FF"/>
                  </a:solidFill>
                </a:rPr>
                <a:t>hole punches</a:t>
              </a:r>
              <a:endParaRPr lang="en-US" sz="1400" dirty="0">
                <a:solidFill>
                  <a:srgbClr val="0000FF"/>
                </a:solidFill>
              </a:endParaRPr>
            </a:p>
          </p:txBody>
        </p:sp>
        <p:sp>
          <p:nvSpPr>
            <p:cNvPr id="25" name="TextBox 24"/>
            <p:cNvSpPr txBox="1"/>
            <p:nvPr/>
          </p:nvSpPr>
          <p:spPr>
            <a:xfrm>
              <a:off x="5421263" y="1571683"/>
              <a:ext cx="1788738" cy="738664"/>
            </a:xfrm>
            <a:prstGeom prst="rect">
              <a:avLst/>
            </a:prstGeom>
            <a:noFill/>
          </p:spPr>
          <p:txBody>
            <a:bodyPr wrap="square" rtlCol="0">
              <a:spAutoFit/>
            </a:bodyPr>
            <a:lstStyle/>
            <a:p>
              <a:r>
                <a:rPr lang="en-US" sz="1400" dirty="0" smtClean="0">
                  <a:solidFill>
                    <a:srgbClr val="0000FF"/>
                  </a:solidFill>
                </a:rPr>
                <a:t>Smaller magnet pieces under Mars model.</a:t>
              </a:r>
              <a:endParaRPr lang="en-US" sz="1400" dirty="0">
                <a:solidFill>
                  <a:srgbClr val="0000FF"/>
                </a:solidFill>
              </a:endParaRPr>
            </a:p>
          </p:txBody>
        </p:sp>
        <p:cxnSp>
          <p:nvCxnSpPr>
            <p:cNvPr id="27" name="Straight Arrow Connector 26"/>
            <p:cNvCxnSpPr/>
            <p:nvPr/>
          </p:nvCxnSpPr>
          <p:spPr>
            <a:xfrm flipH="1">
              <a:off x="4840049" y="1246320"/>
              <a:ext cx="249925" cy="10644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3412473" y="4011166"/>
              <a:ext cx="4770557" cy="1477328"/>
            </a:xfrm>
            <a:prstGeom prst="rect">
              <a:avLst/>
            </a:prstGeom>
            <a:noFill/>
            <a:ln w="19050" cmpd="sng">
              <a:solidFill>
                <a:srgbClr val="000000"/>
              </a:solidFill>
            </a:ln>
          </p:spPr>
          <p:txBody>
            <a:bodyPr wrap="none" rtlCol="0">
              <a:spAutoFit/>
            </a:bodyPr>
            <a:lstStyle/>
            <a:p>
              <a:r>
                <a:rPr lang="en-US" sz="1400" dirty="0" smtClean="0"/>
                <a:t>Most blown hole punches are randomly</a:t>
              </a:r>
              <a:br>
                <a:rPr lang="en-US" sz="1400" dirty="0" smtClean="0"/>
              </a:br>
              <a:r>
                <a:rPr lang="en-US" sz="1400" dirty="0" smtClean="0"/>
                <a:t>mixed in with iron filings and are near Mars model</a:t>
              </a:r>
              <a:endParaRPr lang="en-US" sz="1400" dirty="0"/>
            </a:p>
            <a:p>
              <a:endParaRPr lang="en-US" sz="1400" b="1" dirty="0" smtClean="0"/>
            </a:p>
            <a:p>
              <a:r>
                <a:rPr lang="en-US" sz="1600" b="1" u="sng" dirty="0" smtClean="0"/>
                <a:t>Mars </a:t>
              </a:r>
              <a:r>
                <a:rPr lang="en-US" sz="1600" b="1" u="sng" dirty="0"/>
                <a:t>shows little or no evidence of </a:t>
              </a:r>
              <a:r>
                <a:rPr lang="en-US" sz="1600" b="1" u="sng" dirty="0" smtClean="0"/>
                <a:t>a magnetic field</a:t>
              </a:r>
            </a:p>
            <a:p>
              <a:r>
                <a:rPr lang="en-US" sz="1600" b="1" u="sng" dirty="0" smtClean="0"/>
                <a:t>to deflect the  solar wind (hole punches) </a:t>
              </a:r>
              <a:r>
                <a:rPr lang="en-US" sz="1600" b="1" u="sng" dirty="0"/>
                <a:t>in this </a:t>
              </a:r>
              <a:r>
                <a:rPr lang="en-US" sz="1600" b="1" u="sng" dirty="0" smtClean="0"/>
                <a:t>model </a:t>
              </a:r>
              <a:br>
                <a:rPr lang="en-US" sz="1600" b="1" u="sng" dirty="0" smtClean="0"/>
              </a:br>
              <a:r>
                <a:rPr lang="en-US" sz="1600" b="1" u="sng" dirty="0" smtClean="0"/>
                <a:t>and Mars’ atmosphere is not protected.</a:t>
              </a:r>
              <a:endParaRPr lang="en-US" sz="1600" b="1" u="sng" dirty="0"/>
            </a:p>
          </p:txBody>
        </p:sp>
      </p:grpSp>
      <p:cxnSp>
        <p:nvCxnSpPr>
          <p:cNvPr id="31" name="Straight Arrow Connector 30"/>
          <p:cNvCxnSpPr/>
          <p:nvPr/>
        </p:nvCxnSpPr>
        <p:spPr>
          <a:xfrm>
            <a:off x="3517192" y="1739557"/>
            <a:ext cx="434196" cy="12659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720463" y="1769041"/>
            <a:ext cx="242832" cy="53994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32655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11645" y="628556"/>
            <a:ext cx="6292106" cy="923330"/>
          </a:xfrm>
          <a:prstGeom prst="rect">
            <a:avLst/>
          </a:prstGeom>
          <a:noFill/>
          <a:ln>
            <a:solidFill>
              <a:schemeClr val="tx1"/>
            </a:solidFill>
          </a:ln>
        </p:spPr>
        <p:txBody>
          <a:bodyPr wrap="square" rtlCol="0">
            <a:spAutoFit/>
          </a:bodyPr>
          <a:lstStyle/>
          <a:p>
            <a:r>
              <a:rPr lang="en-US" b="1" dirty="0" smtClean="0"/>
              <a:t>Materials-in-Brief  </a:t>
            </a:r>
            <a:r>
              <a:rPr lang="en-US" dirty="0" smtClean="0"/>
              <a:t>Consult </a:t>
            </a:r>
            <a:r>
              <a:rPr lang="en-US" dirty="0"/>
              <a:t>Activity for complete list </a:t>
            </a:r>
          </a:p>
          <a:p>
            <a:r>
              <a:rPr lang="en-US" b="1" dirty="0"/>
              <a:t>	</a:t>
            </a:r>
            <a:r>
              <a:rPr lang="en-US" dirty="0" smtClean="0"/>
              <a:t> 1- prepare Steam Table</a:t>
            </a:r>
            <a:r>
              <a:rPr lang="en-US" b="1" dirty="0" smtClean="0"/>
              <a:t>	</a:t>
            </a:r>
          </a:p>
          <a:p>
            <a:r>
              <a:rPr lang="en-US" b="1" dirty="0"/>
              <a:t>	</a:t>
            </a:r>
            <a:r>
              <a:rPr lang="en-US" dirty="0"/>
              <a:t> </a:t>
            </a:r>
            <a:r>
              <a:rPr lang="en-US" dirty="0" smtClean="0"/>
              <a:t> heterogeneous sand</a:t>
            </a: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4:  </a:t>
            </a:r>
            <a:r>
              <a:rPr lang="en-US" sz="2000" b="1" dirty="0" smtClean="0">
                <a:solidFill>
                  <a:srgbClr val="FFFF00"/>
                </a:solidFill>
              </a:rPr>
              <a:t>Water Surface Features</a:t>
            </a:r>
            <a:endParaRPr lang="en-US" sz="2000" b="1" dirty="0">
              <a:solidFill>
                <a:srgbClr val="FFFF00"/>
              </a:solidFill>
            </a:endParaRPr>
          </a:p>
        </p:txBody>
      </p:sp>
      <p:pic>
        <p:nvPicPr>
          <p:cNvPr id="19" name="Picture 18" descr="GGTM_patch-300x2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4 Water Surface Features </a:t>
            </a:r>
            <a:r>
              <a:rPr lang="en-US" sz="1000" i="1" dirty="0" smtClean="0"/>
              <a:t>[</a:t>
            </a:r>
            <a:r>
              <a:rPr lang="en-US" sz="1000" i="1" dirty="0"/>
              <a:t>Adult] </a:t>
            </a:r>
            <a:endParaRPr lang="en-US" sz="1000" dirty="0"/>
          </a:p>
        </p:txBody>
      </p:sp>
      <p:cxnSp>
        <p:nvCxnSpPr>
          <p:cNvPr id="48" name="Straight Arrow Connector 47"/>
          <p:cNvCxnSpPr>
            <a:stCxn id="39" idx="1"/>
          </p:cNvCxnSpPr>
          <p:nvPr/>
        </p:nvCxnSpPr>
        <p:spPr>
          <a:xfrm flipH="1">
            <a:off x="5240594" y="4333373"/>
            <a:ext cx="318259"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9" name="Group 8"/>
          <p:cNvGrpSpPr/>
          <p:nvPr/>
        </p:nvGrpSpPr>
        <p:grpSpPr>
          <a:xfrm>
            <a:off x="96301" y="1525107"/>
            <a:ext cx="8979894" cy="4987542"/>
            <a:chOff x="176468" y="1546261"/>
            <a:chExt cx="8979894" cy="4987542"/>
          </a:xfrm>
        </p:grpSpPr>
        <p:pic>
          <p:nvPicPr>
            <p:cNvPr id="3" name="Picture 2" descr="afan2.jpg"/>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2974"/>
            <a:stretch/>
          </p:blipFill>
          <p:spPr>
            <a:xfrm>
              <a:off x="6706838" y="3412620"/>
              <a:ext cx="2232946" cy="2591008"/>
            </a:xfrm>
            <a:prstGeom prst="rect">
              <a:avLst/>
            </a:prstGeom>
          </p:spPr>
        </p:pic>
        <p:grpSp>
          <p:nvGrpSpPr>
            <p:cNvPr id="53" name="Group 52"/>
            <p:cNvGrpSpPr/>
            <p:nvPr/>
          </p:nvGrpSpPr>
          <p:grpSpPr>
            <a:xfrm>
              <a:off x="176468" y="1546261"/>
              <a:ext cx="8979894" cy="4987542"/>
              <a:chOff x="276551" y="1238679"/>
              <a:chExt cx="8979894" cy="4987542"/>
            </a:xfrm>
          </p:grpSpPr>
          <p:sp>
            <p:nvSpPr>
              <p:cNvPr id="2" name="TextBox 1"/>
              <p:cNvSpPr txBox="1"/>
              <p:nvPr/>
            </p:nvSpPr>
            <p:spPr>
              <a:xfrm>
                <a:off x="277389" y="1238679"/>
                <a:ext cx="8979056" cy="2400657"/>
              </a:xfrm>
              <a:prstGeom prst="rect">
                <a:avLst/>
              </a:prstGeom>
              <a:noFill/>
            </p:spPr>
            <p:txBody>
              <a:bodyPr wrap="square" rtlCol="0">
                <a:spAutoFit/>
              </a:bodyPr>
              <a:lstStyle/>
              <a:p>
                <a:r>
                  <a:rPr lang="en-US" sz="2000" b="1" i="1" dirty="0">
                    <a:solidFill>
                      <a:srgbClr val="008000"/>
                    </a:solidFill>
                  </a:rPr>
                  <a:t>Big Picture </a:t>
                </a:r>
                <a:r>
                  <a:rPr lang="en-US" sz="2000" b="1" i="1" dirty="0" smtClean="0">
                    <a:solidFill>
                      <a:srgbClr val="008000"/>
                    </a:solidFill>
                  </a:rPr>
                  <a:t>Ideas</a:t>
                </a:r>
                <a:r>
                  <a:rPr lang="en-US" sz="2000" b="1" dirty="0" smtClean="0">
                    <a:solidFill>
                      <a:srgbClr val="008000"/>
                    </a:solidFill>
                  </a:rPr>
                  <a:t>:</a:t>
                </a:r>
              </a:p>
              <a:p>
                <a:r>
                  <a:rPr lang="en-US" sz="2000" dirty="0"/>
                  <a:t>In </a:t>
                </a:r>
                <a:r>
                  <a:rPr lang="en-US" sz="2000" b="1" dirty="0"/>
                  <a:t>Activity 4</a:t>
                </a:r>
                <a:r>
                  <a:rPr lang="en-US" sz="2000" dirty="0" smtClean="0"/>
                  <a:t>, girls compare Earth and Mars for </a:t>
                </a:r>
                <a:r>
                  <a:rPr lang="en-US" sz="2000" u="sng" dirty="0" smtClean="0"/>
                  <a:t>common features </a:t>
                </a:r>
                <a:r>
                  <a:rPr lang="en-US" sz="2000" dirty="0" smtClean="0"/>
                  <a:t>of water erosion.  Ongoing water flow is evidence that supports a once thicker atmosphere on Mars.   Experimenting with a stream table, girls produce alluvial fans, which are made in nature by </a:t>
                </a:r>
                <a:r>
                  <a:rPr lang="en-US" sz="2000" u="sng" dirty="0" smtClean="0"/>
                  <a:t>water</a:t>
                </a:r>
                <a:r>
                  <a:rPr lang="en-US" sz="2000" i="1" dirty="0" smtClean="0"/>
                  <a:t> </a:t>
                </a:r>
                <a:r>
                  <a:rPr lang="en-US" sz="2000" dirty="0" smtClean="0"/>
                  <a:t>running over mountains, hills and steep canyon walls as seen below:</a:t>
                </a:r>
                <a:br>
                  <a:rPr lang="en-US" sz="2000" dirty="0" smtClean="0"/>
                </a:br>
                <a:r>
                  <a:rPr lang="en-US" b="1" dirty="0">
                    <a:solidFill>
                      <a:srgbClr val="008000"/>
                    </a:solidFill>
                  </a:rPr>
                  <a:t>T</a:t>
                </a:r>
                <a:r>
                  <a:rPr lang="en-US" b="1" dirty="0" smtClean="0">
                    <a:solidFill>
                      <a:srgbClr val="008000"/>
                    </a:solidFill>
                  </a:rPr>
                  <a:t>he </a:t>
                </a:r>
                <a:r>
                  <a:rPr lang="en-US" b="1" dirty="0">
                    <a:solidFill>
                      <a:srgbClr val="008000"/>
                    </a:solidFill>
                  </a:rPr>
                  <a:t>images </a:t>
                </a:r>
                <a:r>
                  <a:rPr lang="en-US" b="1" dirty="0" smtClean="0">
                    <a:solidFill>
                      <a:srgbClr val="008000"/>
                    </a:solidFill>
                  </a:rPr>
                  <a:t>represent alluvial </a:t>
                </a:r>
                <a:r>
                  <a:rPr lang="en-US" b="1" dirty="0">
                    <a:solidFill>
                      <a:srgbClr val="008000"/>
                    </a:solidFill>
                  </a:rPr>
                  <a:t>fans on Mars, Earth and </a:t>
                </a:r>
                <a:r>
                  <a:rPr lang="en-US" b="1" dirty="0" smtClean="0">
                    <a:solidFill>
                      <a:srgbClr val="008000"/>
                    </a:solidFill>
                  </a:rPr>
                  <a:t>from </a:t>
                </a:r>
                <a:r>
                  <a:rPr lang="en-US" b="1" dirty="0">
                    <a:solidFill>
                      <a:srgbClr val="008000"/>
                    </a:solidFill>
                  </a:rPr>
                  <a:t>s</a:t>
                </a:r>
                <a:r>
                  <a:rPr lang="en-US" b="1" dirty="0" smtClean="0">
                    <a:solidFill>
                      <a:srgbClr val="008000"/>
                    </a:solidFill>
                  </a:rPr>
                  <a:t>tream table experiments.</a:t>
                </a:r>
                <a:r>
                  <a:rPr lang="en-US" sz="1200" b="1" dirty="0" smtClean="0">
                    <a:solidFill>
                      <a:srgbClr val="008000"/>
                    </a:solidFill>
                  </a:rPr>
                  <a:t> </a:t>
                </a:r>
                <a:endParaRPr lang="en-US" sz="1200" b="1" dirty="0">
                  <a:solidFill>
                    <a:srgbClr val="008000"/>
                  </a:solidFill>
                </a:endParaRPr>
              </a:p>
              <a:p>
                <a:endParaRPr lang="en-US" sz="1600" b="1" dirty="0" smtClean="0">
                  <a:solidFill>
                    <a:srgbClr val="008000"/>
                  </a:solidFill>
                </a:endParaRPr>
              </a:p>
              <a:p>
                <a:endParaRPr lang="en-US" sz="1600" dirty="0" smtClean="0"/>
              </a:p>
            </p:txBody>
          </p:sp>
          <p:sp>
            <p:nvSpPr>
              <p:cNvPr id="33" name="TextBox 32"/>
              <p:cNvSpPr txBox="1"/>
              <p:nvPr/>
            </p:nvSpPr>
            <p:spPr>
              <a:xfrm>
                <a:off x="7084706" y="5751383"/>
                <a:ext cx="1694419" cy="307777"/>
              </a:xfrm>
              <a:prstGeom prst="rect">
                <a:avLst/>
              </a:prstGeom>
              <a:noFill/>
            </p:spPr>
            <p:txBody>
              <a:bodyPr wrap="none" rtlCol="0">
                <a:spAutoFit/>
              </a:bodyPr>
              <a:lstStyle/>
              <a:p>
                <a:r>
                  <a:rPr lang="en-US" sz="1400" b="1" dirty="0" smtClean="0">
                    <a:solidFill>
                      <a:srgbClr val="008000"/>
                    </a:solidFill>
                  </a:rPr>
                  <a:t>Stream Table Model</a:t>
                </a:r>
                <a:endParaRPr lang="en-US" sz="1400" b="1" dirty="0">
                  <a:solidFill>
                    <a:srgbClr val="008000"/>
                  </a:solidFill>
                </a:endParaRPr>
              </a:p>
            </p:txBody>
          </p:sp>
          <p:sp>
            <p:nvSpPr>
              <p:cNvPr id="34" name="TextBox 33"/>
              <p:cNvSpPr txBox="1"/>
              <p:nvPr/>
            </p:nvSpPr>
            <p:spPr>
              <a:xfrm>
                <a:off x="7484818" y="5149003"/>
                <a:ext cx="1294307" cy="369332"/>
              </a:xfrm>
              <a:prstGeom prst="rect">
                <a:avLst/>
              </a:prstGeom>
              <a:noFill/>
            </p:spPr>
            <p:txBody>
              <a:bodyPr wrap="none" rtlCol="0">
                <a:spAutoFit/>
              </a:bodyPr>
              <a:lstStyle/>
              <a:p>
                <a:r>
                  <a:rPr lang="en-US" b="1" dirty="0" smtClean="0">
                    <a:solidFill>
                      <a:srgbClr val="0000FF"/>
                    </a:solidFill>
                  </a:rPr>
                  <a:t>Alluvial Fan  </a:t>
                </a:r>
                <a:endParaRPr lang="en-US" b="1" dirty="0">
                  <a:solidFill>
                    <a:srgbClr val="0000FF"/>
                  </a:solidFill>
                </a:endParaRPr>
              </a:p>
            </p:txBody>
          </p:sp>
          <p:sp>
            <p:nvSpPr>
              <p:cNvPr id="39" name="TextBox 38"/>
              <p:cNvSpPr txBox="1"/>
              <p:nvPr/>
            </p:nvSpPr>
            <p:spPr>
              <a:xfrm>
                <a:off x="5739103" y="3862279"/>
                <a:ext cx="1031803" cy="369332"/>
              </a:xfrm>
              <a:prstGeom prst="rect">
                <a:avLst/>
              </a:prstGeom>
              <a:noFill/>
            </p:spPr>
            <p:txBody>
              <a:bodyPr wrap="none" rtlCol="0">
                <a:spAutoFit/>
              </a:bodyPr>
              <a:lstStyle/>
              <a:p>
                <a:r>
                  <a:rPr lang="en-US" b="1" dirty="0" smtClean="0">
                    <a:solidFill>
                      <a:srgbClr val="0000FF"/>
                    </a:solidFill>
                  </a:rPr>
                  <a:t>channels</a:t>
                </a:r>
                <a:endParaRPr lang="en-US" b="1" dirty="0">
                  <a:solidFill>
                    <a:srgbClr val="0000FF"/>
                  </a:solidFill>
                </a:endParaRPr>
              </a:p>
            </p:txBody>
          </p:sp>
          <p:grpSp>
            <p:nvGrpSpPr>
              <p:cNvPr id="52" name="Group 51"/>
              <p:cNvGrpSpPr/>
              <p:nvPr/>
            </p:nvGrpSpPr>
            <p:grpSpPr>
              <a:xfrm>
                <a:off x="276551" y="3076433"/>
                <a:ext cx="5462552" cy="3149788"/>
                <a:chOff x="276551" y="3076433"/>
                <a:chExt cx="5462552" cy="3149788"/>
              </a:xfrm>
            </p:grpSpPr>
            <p:sp>
              <p:nvSpPr>
                <p:cNvPr id="27" name="TextBox 26"/>
                <p:cNvSpPr txBox="1"/>
                <p:nvPr/>
              </p:nvSpPr>
              <p:spPr>
                <a:xfrm>
                  <a:off x="2112429" y="4816057"/>
                  <a:ext cx="1294307" cy="369332"/>
                </a:xfrm>
                <a:prstGeom prst="rect">
                  <a:avLst/>
                </a:prstGeom>
                <a:noFill/>
              </p:spPr>
              <p:txBody>
                <a:bodyPr wrap="none" rtlCol="0">
                  <a:spAutoFit/>
                </a:bodyPr>
                <a:lstStyle/>
                <a:p>
                  <a:r>
                    <a:rPr lang="en-US" b="1" dirty="0" smtClean="0">
                      <a:solidFill>
                        <a:srgbClr val="0000FF"/>
                      </a:solidFill>
                    </a:rPr>
                    <a:t>Alluvial Fan  </a:t>
                  </a:r>
                  <a:endParaRPr lang="en-US" b="1" dirty="0">
                    <a:solidFill>
                      <a:srgbClr val="0000FF"/>
                    </a:solidFill>
                  </a:endParaRPr>
                </a:p>
              </p:txBody>
            </p:sp>
            <p:grpSp>
              <p:nvGrpSpPr>
                <p:cNvPr id="36" name="Group 35"/>
                <p:cNvGrpSpPr/>
                <p:nvPr/>
              </p:nvGrpSpPr>
              <p:grpSpPr>
                <a:xfrm>
                  <a:off x="276551" y="3076433"/>
                  <a:ext cx="5462552" cy="3149788"/>
                  <a:chOff x="334576" y="3105721"/>
                  <a:chExt cx="5462552" cy="3149788"/>
                </a:xfrm>
              </p:grpSpPr>
              <p:pic>
                <p:nvPicPr>
                  <p:cNvPr id="25" name="Picture 24" descr="santarosa_mtns800.jpg"/>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l="11134" r="20324"/>
                  <a:stretch/>
                </p:blipFill>
                <p:spPr>
                  <a:xfrm>
                    <a:off x="3480629" y="3128701"/>
                    <a:ext cx="2316499" cy="2264395"/>
                  </a:xfrm>
                  <a:prstGeom prst="rect">
                    <a:avLst/>
                  </a:prstGeom>
                </p:spPr>
              </p:pic>
              <p:sp>
                <p:nvSpPr>
                  <p:cNvPr id="26" name="TextBox 25"/>
                  <p:cNvSpPr txBox="1"/>
                  <p:nvPr/>
                </p:nvSpPr>
                <p:spPr>
                  <a:xfrm>
                    <a:off x="3464761" y="5586711"/>
                    <a:ext cx="2154443" cy="492443"/>
                  </a:xfrm>
                  <a:prstGeom prst="rect">
                    <a:avLst/>
                  </a:prstGeom>
                  <a:noFill/>
                </p:spPr>
                <p:txBody>
                  <a:bodyPr wrap="none" rtlCol="0">
                    <a:spAutoFit/>
                  </a:bodyPr>
                  <a:lstStyle/>
                  <a:p>
                    <a:r>
                      <a:rPr lang="en-US" sz="1400" b="1" dirty="0" smtClean="0">
                        <a:solidFill>
                          <a:srgbClr val="008000"/>
                        </a:solidFill>
                      </a:rPr>
                      <a:t>Santa Rosa Mountains, CA</a:t>
                    </a:r>
                    <a:br>
                      <a:rPr lang="en-US" sz="1400" b="1" dirty="0" smtClean="0">
                        <a:solidFill>
                          <a:srgbClr val="008000"/>
                        </a:solidFill>
                      </a:rPr>
                    </a:br>
                    <a:r>
                      <a:rPr lang="en-US" sz="1200" i="1" dirty="0" smtClean="0"/>
                      <a:t>Credit:  Water.CA.Gov</a:t>
                    </a:r>
                    <a:endParaRPr lang="en-US" sz="1200" i="1" dirty="0"/>
                  </a:p>
                </p:txBody>
              </p:sp>
              <p:grpSp>
                <p:nvGrpSpPr>
                  <p:cNvPr id="35" name="Group 34"/>
                  <p:cNvGrpSpPr/>
                  <p:nvPr/>
                </p:nvGrpSpPr>
                <p:grpSpPr>
                  <a:xfrm>
                    <a:off x="334576" y="3105721"/>
                    <a:ext cx="2139293" cy="3149788"/>
                    <a:chOff x="334576" y="3105721"/>
                    <a:chExt cx="2139293" cy="3149788"/>
                  </a:xfrm>
                </p:grpSpPr>
                <p:sp>
                  <p:nvSpPr>
                    <p:cNvPr id="8" name="TextBox 7"/>
                    <p:cNvSpPr txBox="1"/>
                    <p:nvPr/>
                  </p:nvSpPr>
                  <p:spPr>
                    <a:xfrm>
                      <a:off x="334576" y="5547623"/>
                      <a:ext cx="2139293" cy="707886"/>
                    </a:xfrm>
                    <a:prstGeom prst="rect">
                      <a:avLst/>
                    </a:prstGeom>
                    <a:noFill/>
                  </p:spPr>
                  <p:txBody>
                    <a:bodyPr wrap="square" rtlCol="0">
                      <a:spAutoFit/>
                    </a:bodyPr>
                    <a:lstStyle/>
                    <a:p>
                      <a:r>
                        <a:rPr lang="en-US" sz="1400" b="1" dirty="0" smtClean="0">
                          <a:solidFill>
                            <a:srgbClr val="008000"/>
                          </a:solidFill>
                        </a:rPr>
                        <a:t>Mars: dated about 1.25 million years ag</a:t>
                      </a:r>
                      <a:r>
                        <a:rPr lang="en-US" sz="1200" b="1" dirty="0" smtClean="0">
                          <a:solidFill>
                            <a:srgbClr val="008000"/>
                          </a:solidFill>
                        </a:rPr>
                        <a:t>o</a:t>
                      </a:r>
                      <a:r>
                        <a:rPr lang="en-US" sz="1200" dirty="0" smtClean="0"/>
                        <a:t>.</a:t>
                      </a:r>
                      <a:br>
                        <a:rPr lang="en-US" sz="1200" dirty="0" smtClean="0"/>
                      </a:br>
                      <a:r>
                        <a:rPr lang="en-US" sz="1200" i="1" dirty="0"/>
                        <a:t>Credit: NASA/</a:t>
                      </a:r>
                      <a:r>
                        <a:rPr lang="en-US" sz="1200" i="1" dirty="0" smtClean="0"/>
                        <a:t>JPL</a:t>
                      </a:r>
                      <a:endParaRPr lang="en-US" sz="1200" i="1" dirty="0"/>
                    </a:p>
                  </p:txBody>
                </p:sp>
                <p:pic>
                  <p:nvPicPr>
                    <p:cNvPr id="22" name="Picture 21" descr="MarsTHEMISJPL.tiff"/>
                    <p:cNvPicPr>
                      <a:picLocks noChangeAspect="1"/>
                    </p:cNvPicPr>
                    <p:nvPr/>
                  </p:nvPicPr>
                  <p:blipFill rotWithShape="1">
                    <a:blip r:embed="rId8">
                      <a:extLst>
                        <a:ext uri="{BEBA8EAE-BF5A-486C-A8C5-ECC9F3942E4B}">
                          <a14:imgProps xmlns:a14="http://schemas.microsoft.com/office/drawing/2010/main">
                            <a14:imgLayer r:embed="rId9">
                              <a14:imgEffect>
                                <a14:saturation sat="66000"/>
                              </a14:imgEffect>
                              <a14:imgEffect>
                                <a14:brightnessContrast bright="20000" contrast="-40000"/>
                              </a14:imgEffect>
                            </a14:imgLayer>
                          </a14:imgProps>
                        </a:ext>
                        <a:ext uri="{28A0092B-C50C-407E-A947-70E740481C1C}">
                          <a14:useLocalDpi xmlns:a14="http://schemas.microsoft.com/office/drawing/2010/main" val="0"/>
                        </a:ext>
                      </a:extLst>
                    </a:blip>
                    <a:srcRect t="16462"/>
                    <a:stretch/>
                  </p:blipFill>
                  <p:spPr>
                    <a:xfrm>
                      <a:off x="335414" y="3105721"/>
                      <a:ext cx="1635700" cy="2480990"/>
                    </a:xfrm>
                    <a:prstGeom prst="rect">
                      <a:avLst/>
                    </a:prstGeom>
                  </p:spPr>
                </p:pic>
                <p:cxnSp>
                  <p:nvCxnSpPr>
                    <p:cNvPr id="31" name="Straight Arrow Connector 30"/>
                    <p:cNvCxnSpPr>
                      <a:stCxn id="27" idx="1"/>
                    </p:cNvCxnSpPr>
                    <p:nvPr/>
                  </p:nvCxnSpPr>
                  <p:spPr>
                    <a:xfrm flipH="1">
                      <a:off x="1351502" y="5030011"/>
                      <a:ext cx="81895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cxnSp>
              <p:nvCxnSpPr>
                <p:cNvPr id="29" name="Straight Arrow Connector 28"/>
                <p:cNvCxnSpPr>
                  <a:stCxn id="27" idx="3"/>
                </p:cNvCxnSpPr>
                <p:nvPr/>
              </p:nvCxnSpPr>
              <p:spPr>
                <a:xfrm flipV="1">
                  <a:off x="3406736" y="4879782"/>
                  <a:ext cx="1026362" cy="1209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2112429" y="3830013"/>
                  <a:ext cx="1031803" cy="369332"/>
                </a:xfrm>
                <a:prstGeom prst="rect">
                  <a:avLst/>
                </a:prstGeom>
                <a:noFill/>
              </p:spPr>
              <p:txBody>
                <a:bodyPr wrap="none" rtlCol="0">
                  <a:spAutoFit/>
                </a:bodyPr>
                <a:lstStyle/>
                <a:p>
                  <a:r>
                    <a:rPr lang="en-US" b="1" dirty="0" smtClean="0">
                      <a:solidFill>
                        <a:srgbClr val="0000FF"/>
                      </a:solidFill>
                    </a:rPr>
                    <a:t>channels</a:t>
                  </a:r>
                  <a:endParaRPr lang="en-US" b="1" dirty="0">
                    <a:solidFill>
                      <a:srgbClr val="0000FF"/>
                    </a:solidFill>
                  </a:endParaRPr>
                </a:p>
              </p:txBody>
            </p:sp>
            <p:cxnSp>
              <p:nvCxnSpPr>
                <p:cNvPr id="42" name="Straight Arrow Connector 41"/>
                <p:cNvCxnSpPr/>
                <p:nvPr/>
              </p:nvCxnSpPr>
              <p:spPr>
                <a:xfrm flipH="1">
                  <a:off x="1293477" y="4079578"/>
                  <a:ext cx="818952" cy="41207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40" idx="3"/>
                </p:cNvCxnSpPr>
                <p:nvPr/>
              </p:nvCxnSpPr>
              <p:spPr>
                <a:xfrm>
                  <a:off x="3144232" y="4014679"/>
                  <a:ext cx="959618" cy="10070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cxnSp>
            <p:nvCxnSpPr>
              <p:cNvPr id="50" name="Straight Arrow Connector 49"/>
              <p:cNvCxnSpPr/>
              <p:nvPr/>
            </p:nvCxnSpPr>
            <p:spPr>
              <a:xfrm>
                <a:off x="6567819" y="4199345"/>
                <a:ext cx="188107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75919459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605007"/>
            <a:ext cx="6292106" cy="923330"/>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prepare stream table</a:t>
            </a:r>
            <a:r>
              <a:rPr lang="en-US" b="1" dirty="0" smtClean="0"/>
              <a:t>	</a:t>
            </a:r>
          </a:p>
          <a:p>
            <a:r>
              <a:rPr lang="en-US" b="1" dirty="0"/>
              <a:t>	 </a:t>
            </a:r>
            <a:r>
              <a:rPr lang="en-US" b="1" dirty="0" smtClean="0">
                <a:solidFill>
                  <a:srgbClr val="0000FF"/>
                </a:solidFill>
              </a:rPr>
              <a:t> heterogeneous sand (mixed sizes)</a:t>
            </a:r>
            <a:endParaRPr lang="en-US" b="1" dirty="0">
              <a:solidFill>
                <a:srgbClr val="0000FF"/>
              </a:solidFill>
            </a:endParaRP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4:  </a:t>
            </a:r>
            <a:r>
              <a:rPr lang="en-US" sz="2000" b="1" dirty="0" smtClean="0">
                <a:solidFill>
                  <a:srgbClr val="FFFF00"/>
                </a:solidFill>
              </a:rPr>
              <a:t>Water Surface Features</a:t>
            </a:r>
            <a:endParaRPr lang="en-US" sz="2000" b="1" dirty="0">
              <a:solidFill>
                <a:srgbClr val="FFFF00"/>
              </a:solidFill>
            </a:endParaRPr>
          </a:p>
        </p:txBody>
      </p:sp>
      <p:pic>
        <p:nvPicPr>
          <p:cNvPr id="19" name="Picture 18" descr="GGTM_patch-300x2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4 Water Surface Features </a:t>
            </a:r>
            <a:r>
              <a:rPr lang="en-US" sz="1000" i="1" dirty="0" smtClean="0"/>
              <a:t>[</a:t>
            </a:r>
            <a:r>
              <a:rPr lang="en-US" sz="1000" i="1" dirty="0"/>
              <a:t>Adult] </a:t>
            </a:r>
            <a:endParaRPr lang="en-US" sz="1000" dirty="0"/>
          </a:p>
        </p:txBody>
      </p:sp>
      <p:sp>
        <p:nvSpPr>
          <p:cNvPr id="2" name="TextBox 1"/>
          <p:cNvSpPr txBox="1"/>
          <p:nvPr/>
        </p:nvSpPr>
        <p:spPr>
          <a:xfrm>
            <a:off x="40550" y="1498674"/>
            <a:ext cx="9035645" cy="3170099"/>
          </a:xfrm>
          <a:prstGeom prst="rect">
            <a:avLst/>
          </a:prstGeom>
          <a:noFill/>
        </p:spPr>
        <p:txBody>
          <a:bodyPr wrap="square" rtlCol="0">
            <a:spAutoFit/>
          </a:bodyPr>
          <a:lstStyle/>
          <a:p>
            <a:r>
              <a:rPr lang="en-US" sz="2000" b="1" u="sng" dirty="0" smtClean="0"/>
              <a:t>Selection and Sources of the Proper Sand Mixture for your Steam Table Model</a:t>
            </a:r>
            <a:endParaRPr lang="en-US" sz="2000" dirty="0"/>
          </a:p>
          <a:p>
            <a:pPr marL="342900" indent="-342900">
              <a:buFont typeface="+mj-lt"/>
              <a:buAutoNum type="arabicPeriod"/>
            </a:pPr>
            <a:r>
              <a:rPr lang="en-US" dirty="0" smtClean="0"/>
              <a:t>How do alluvial </a:t>
            </a:r>
            <a:r>
              <a:rPr lang="en-US" dirty="0"/>
              <a:t>fans </a:t>
            </a:r>
            <a:r>
              <a:rPr lang="en-US" dirty="0" smtClean="0"/>
              <a:t>develop? Fans are produced from gravel</a:t>
            </a:r>
            <a:r>
              <a:rPr lang="en-US" dirty="0"/>
              <a:t>, sand and small </a:t>
            </a:r>
            <a:r>
              <a:rPr lang="en-US" dirty="0" smtClean="0"/>
              <a:t>bits</a:t>
            </a:r>
            <a:r>
              <a:rPr lang="en-US" dirty="0"/>
              <a:t> </a:t>
            </a:r>
            <a:r>
              <a:rPr lang="en-US" dirty="0" smtClean="0"/>
              <a:t>of sediment</a:t>
            </a:r>
            <a:r>
              <a:rPr lang="en-US" dirty="0"/>
              <a:t> </a:t>
            </a:r>
            <a:r>
              <a:rPr lang="en-US" dirty="0" smtClean="0"/>
              <a:t>when the water interacts with canyon walls, mountains, hills and then spills out onto valley floors. </a:t>
            </a:r>
            <a:r>
              <a:rPr lang="en-US" dirty="0"/>
              <a:t/>
            </a:r>
            <a:br>
              <a:rPr lang="en-US" dirty="0"/>
            </a:br>
            <a:r>
              <a:rPr lang="en-US" dirty="0" smtClean="0"/>
              <a:t> ***</a:t>
            </a:r>
            <a:r>
              <a:rPr lang="en-US" u="sng" dirty="0" smtClean="0"/>
              <a:t>Your sand mixture needs to contain a variety of particle sizes that reflects this journey.</a:t>
            </a:r>
            <a:r>
              <a:rPr lang="en-US" dirty="0" smtClean="0"/>
              <a:t> </a:t>
            </a:r>
            <a:br>
              <a:rPr lang="en-US" dirty="0" smtClean="0"/>
            </a:br>
            <a:endParaRPr lang="en-US" dirty="0" smtClean="0"/>
          </a:p>
          <a:p>
            <a:pPr marL="342900" indent="-342900">
              <a:buAutoNum type="arabicPeriod" startAt="2"/>
            </a:pPr>
            <a:r>
              <a:rPr lang="en-US" dirty="0" smtClean="0"/>
              <a:t>Where can you look for your materials?  </a:t>
            </a:r>
            <a:r>
              <a:rPr lang="en-US" b="1" dirty="0" smtClean="0"/>
              <a:t>Collect</a:t>
            </a:r>
            <a:r>
              <a:rPr lang="en-US" dirty="0" smtClean="0"/>
              <a:t> materials (regulations permitting) from beaches, dry stream and creek beds. </a:t>
            </a:r>
            <a:r>
              <a:rPr lang="en-US" b="1" dirty="0" smtClean="0"/>
              <a:t>Purchase</a:t>
            </a:r>
            <a:r>
              <a:rPr lang="en-US" dirty="0" smtClean="0"/>
              <a:t> part or all of a suitable mixture with the following caveats:  Sandblast sand (grit) does </a:t>
            </a:r>
            <a:r>
              <a:rPr lang="en-US" u="sng" dirty="0" smtClean="0"/>
              <a:t>NOT</a:t>
            </a:r>
            <a:r>
              <a:rPr lang="en-US" dirty="0" smtClean="0"/>
              <a:t> work; whereas, </a:t>
            </a:r>
            <a:r>
              <a:rPr lang="en-US" u="sng" dirty="0" smtClean="0"/>
              <a:t>sand</a:t>
            </a:r>
            <a:r>
              <a:rPr lang="en-US" dirty="0" smtClean="0"/>
              <a:t> used for preparing concrete or mortar found at building supply stores is acceptable. </a:t>
            </a:r>
            <a:br>
              <a:rPr lang="en-US" dirty="0" smtClean="0"/>
            </a:br>
            <a:r>
              <a:rPr lang="en-US" dirty="0" smtClean="0"/>
              <a:t>                           </a:t>
            </a:r>
            <a:r>
              <a:rPr lang="en-US" sz="1600" b="1" dirty="0" smtClean="0">
                <a:solidFill>
                  <a:srgbClr val="008000"/>
                </a:solidFill>
              </a:rPr>
              <a:t>See images below for suitable and unsuitable examples</a:t>
            </a:r>
            <a:r>
              <a:rPr lang="en-US" sz="1600" dirty="0" smtClean="0"/>
              <a:t>:</a:t>
            </a:r>
          </a:p>
        </p:txBody>
      </p:sp>
      <p:pic>
        <p:nvPicPr>
          <p:cNvPr id="5" name="Picture 4" descr="san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438" y="4542362"/>
            <a:ext cx="1674173" cy="1383614"/>
          </a:xfrm>
          <a:prstGeom prst="rect">
            <a:avLst/>
          </a:prstGeom>
        </p:spPr>
      </p:pic>
      <p:sp>
        <p:nvSpPr>
          <p:cNvPr id="8" name="TextBox 7"/>
          <p:cNvSpPr txBox="1"/>
          <p:nvPr/>
        </p:nvSpPr>
        <p:spPr>
          <a:xfrm>
            <a:off x="481438" y="5864439"/>
            <a:ext cx="1257676" cy="523220"/>
          </a:xfrm>
          <a:prstGeom prst="rect">
            <a:avLst/>
          </a:prstGeom>
          <a:noFill/>
        </p:spPr>
        <p:txBody>
          <a:bodyPr wrap="none" rtlCol="0">
            <a:spAutoFit/>
          </a:bodyPr>
          <a:lstStyle/>
          <a:p>
            <a:r>
              <a:rPr lang="en-US" sz="1400" b="1" dirty="0" smtClean="0">
                <a:solidFill>
                  <a:srgbClr val="0000FF"/>
                </a:solidFill>
              </a:rPr>
              <a:t>Sandblast grit</a:t>
            </a:r>
            <a:r>
              <a:rPr lang="en-US" sz="1400" dirty="0" smtClean="0">
                <a:solidFill>
                  <a:srgbClr val="0000FF"/>
                </a:solidFill>
              </a:rPr>
              <a:t>: </a:t>
            </a:r>
          </a:p>
          <a:p>
            <a:r>
              <a:rPr lang="en-US" sz="1400" b="1" dirty="0" smtClean="0">
                <a:solidFill>
                  <a:srgbClr val="008000"/>
                </a:solidFill>
              </a:rPr>
              <a:t>Do not use</a:t>
            </a:r>
            <a:r>
              <a:rPr lang="en-US" sz="1400" dirty="0" smtClean="0"/>
              <a:t>.</a:t>
            </a:r>
            <a:endParaRPr lang="en-US" sz="1400" dirty="0"/>
          </a:p>
        </p:txBody>
      </p:sp>
      <p:grpSp>
        <p:nvGrpSpPr>
          <p:cNvPr id="21" name="Group 20"/>
          <p:cNvGrpSpPr/>
          <p:nvPr/>
        </p:nvGrpSpPr>
        <p:grpSpPr>
          <a:xfrm>
            <a:off x="3021849" y="4568316"/>
            <a:ext cx="5832465" cy="1867258"/>
            <a:chOff x="2539735" y="4258791"/>
            <a:chExt cx="5832465" cy="1867258"/>
          </a:xfrm>
        </p:grpSpPr>
        <p:pic>
          <p:nvPicPr>
            <p:cNvPr id="3" name="Picture 2" descr="homogsoil.jpg"/>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b="23123"/>
            <a:stretch/>
          </p:blipFill>
          <p:spPr>
            <a:xfrm>
              <a:off x="2539735" y="4258791"/>
              <a:ext cx="1821682" cy="1867258"/>
            </a:xfrm>
            <a:prstGeom prst="rect">
              <a:avLst/>
            </a:prstGeom>
          </p:spPr>
        </p:pic>
        <p:sp>
          <p:nvSpPr>
            <p:cNvPr id="10" name="TextBox 9"/>
            <p:cNvSpPr txBox="1"/>
            <p:nvPr/>
          </p:nvSpPr>
          <p:spPr>
            <a:xfrm>
              <a:off x="4490767" y="4280752"/>
              <a:ext cx="1529781" cy="1384995"/>
            </a:xfrm>
            <a:prstGeom prst="rect">
              <a:avLst/>
            </a:prstGeom>
            <a:noFill/>
          </p:spPr>
          <p:txBody>
            <a:bodyPr wrap="square" rtlCol="0">
              <a:spAutoFit/>
            </a:bodyPr>
            <a:lstStyle/>
            <a:p>
              <a:r>
                <a:rPr lang="en-US" sz="1400" b="1" dirty="0" smtClean="0">
                  <a:solidFill>
                    <a:srgbClr val="0000FF"/>
                  </a:solidFill>
                </a:rPr>
                <a:t>Sand particles are mostly the same size</a:t>
              </a:r>
              <a:r>
                <a:rPr lang="en-US" sz="1400" dirty="0" smtClean="0"/>
                <a:t>.</a:t>
              </a:r>
              <a:br>
                <a:rPr lang="en-US" sz="1400" dirty="0" smtClean="0"/>
              </a:br>
              <a:endParaRPr lang="en-US" sz="1400" dirty="0" smtClean="0"/>
            </a:p>
            <a:p>
              <a:r>
                <a:rPr lang="en-US" sz="1400" b="1" dirty="0" smtClean="0">
                  <a:solidFill>
                    <a:srgbClr val="0000FF"/>
                  </a:solidFill>
                </a:rPr>
                <a:t>Add in other particle sizes.</a:t>
              </a:r>
            </a:p>
          </p:txBody>
        </p:sp>
        <p:pic>
          <p:nvPicPr>
            <p:cNvPr id="4" name="Picture 3" descr="heterosoi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9341" y="4306706"/>
              <a:ext cx="2292859" cy="1719644"/>
            </a:xfrm>
            <a:prstGeom prst="rect">
              <a:avLst/>
            </a:prstGeom>
          </p:spPr>
        </p:pic>
        <p:cxnSp>
          <p:nvCxnSpPr>
            <p:cNvPr id="11" name="Straight Arrow Connector 10"/>
            <p:cNvCxnSpPr/>
            <p:nvPr/>
          </p:nvCxnSpPr>
          <p:spPr>
            <a:xfrm flipV="1">
              <a:off x="5467879" y="5032532"/>
              <a:ext cx="1222923" cy="117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3798119" y="4750333"/>
              <a:ext cx="1046540" cy="3057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2336025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a:t>
            </a:r>
            <a:r>
              <a:rPr lang="en-US" dirty="0"/>
              <a:t>Consult Activity for complete list </a:t>
            </a:r>
          </a:p>
          <a:p>
            <a:r>
              <a:rPr lang="en-US" b="1" dirty="0"/>
              <a:t>	</a:t>
            </a:r>
            <a:r>
              <a:rPr lang="en-US" dirty="0" smtClean="0"/>
              <a:t> </a:t>
            </a:r>
            <a:r>
              <a:rPr lang="en-US" b="1" dirty="0" smtClean="0">
                <a:solidFill>
                  <a:srgbClr val="0000FF"/>
                </a:solidFill>
              </a:rPr>
              <a:t>1- prepare stream table</a:t>
            </a:r>
            <a:r>
              <a:rPr lang="en-US" b="1" dirty="0" smtClean="0"/>
              <a:t>	</a:t>
            </a:r>
          </a:p>
          <a:p>
            <a:r>
              <a:rPr lang="en-US" b="1" dirty="0"/>
              <a:t>	 </a:t>
            </a:r>
            <a:r>
              <a:rPr lang="en-US" b="1" dirty="0" smtClean="0"/>
              <a:t> </a:t>
            </a:r>
            <a:r>
              <a:rPr lang="en-US" dirty="0" smtClean="0"/>
              <a:t>heterogeneous sand</a:t>
            </a: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4:  </a:t>
            </a:r>
            <a:r>
              <a:rPr lang="en-US" sz="2000" b="1" dirty="0" smtClean="0">
                <a:solidFill>
                  <a:srgbClr val="FFFF00"/>
                </a:solidFill>
              </a:rPr>
              <a:t>Water Surface Features</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4 Water Surface Features </a:t>
            </a:r>
            <a:r>
              <a:rPr lang="en-US" sz="1000" i="1" dirty="0" smtClean="0"/>
              <a:t>[</a:t>
            </a:r>
            <a:r>
              <a:rPr lang="en-US" sz="1000" i="1" dirty="0"/>
              <a:t>Adult] </a:t>
            </a:r>
            <a:endParaRPr lang="en-US" sz="1000" dirty="0"/>
          </a:p>
        </p:txBody>
      </p:sp>
      <p:sp>
        <p:nvSpPr>
          <p:cNvPr id="2" name="TextBox 1"/>
          <p:cNvSpPr txBox="1"/>
          <p:nvPr/>
        </p:nvSpPr>
        <p:spPr>
          <a:xfrm>
            <a:off x="195074" y="1849857"/>
            <a:ext cx="8612327" cy="984885"/>
          </a:xfrm>
          <a:prstGeom prst="rect">
            <a:avLst/>
          </a:prstGeom>
          <a:noFill/>
        </p:spPr>
        <p:txBody>
          <a:bodyPr wrap="square" rtlCol="0">
            <a:spAutoFit/>
          </a:bodyPr>
          <a:lstStyle/>
          <a:p>
            <a:r>
              <a:rPr lang="en-US" sz="2000" dirty="0" smtClean="0"/>
              <a:t>Once you have a sand mixture and other materials assembled  for the Stream Table Model, </a:t>
            </a:r>
            <a:r>
              <a:rPr lang="en-US" sz="2000" b="1" i="1" dirty="0" smtClean="0"/>
              <a:t>the rest is as straightforward as 1, 2, 3!  </a:t>
            </a:r>
            <a:r>
              <a:rPr lang="en-US" dirty="0" smtClean="0"/>
              <a:t/>
            </a:r>
            <a:br>
              <a:rPr lang="en-US" dirty="0" smtClean="0"/>
            </a:br>
            <a:endParaRPr lang="en-US" dirty="0" smtClean="0"/>
          </a:p>
        </p:txBody>
      </p:sp>
      <p:sp>
        <p:nvSpPr>
          <p:cNvPr id="3" name="TextBox 2"/>
          <p:cNvSpPr txBox="1"/>
          <p:nvPr/>
        </p:nvSpPr>
        <p:spPr>
          <a:xfrm>
            <a:off x="195075" y="2808462"/>
            <a:ext cx="8881119" cy="3200876"/>
          </a:xfrm>
          <a:prstGeom prst="rect">
            <a:avLst/>
          </a:prstGeom>
          <a:noFill/>
        </p:spPr>
        <p:txBody>
          <a:bodyPr wrap="square" rtlCol="0">
            <a:spAutoFit/>
          </a:bodyPr>
          <a:lstStyle/>
          <a:p>
            <a:pPr marL="342900" indent="-342900">
              <a:buAutoNum type="arabicPeriod"/>
            </a:pPr>
            <a:r>
              <a:rPr lang="en-US" sz="2000" b="1" u="sng" dirty="0" smtClean="0">
                <a:solidFill>
                  <a:srgbClr val="008000"/>
                </a:solidFill>
              </a:rPr>
              <a:t>Get the plastic tray ready:</a:t>
            </a:r>
            <a:r>
              <a:rPr lang="en-US" sz="2000" b="1" u="sng" dirty="0" smtClean="0"/>
              <a:t>  </a:t>
            </a:r>
            <a:r>
              <a:rPr lang="en-US" sz="2000" dirty="0" smtClean="0"/>
              <a:t>Some plastic plant trays have a pattern in the bottom. Use a thin layer of smaller particle sand to create a smooth surface.</a:t>
            </a:r>
          </a:p>
          <a:p>
            <a:pPr marL="342900" indent="-342900">
              <a:buAutoNum type="arabicPeriod"/>
            </a:pPr>
            <a:endParaRPr lang="en-US" dirty="0"/>
          </a:p>
          <a:p>
            <a:r>
              <a:rPr lang="en-US" dirty="0" smtClean="0"/>
              <a:t>                                     </a:t>
            </a:r>
            <a:r>
              <a:rPr lang="en-US" dirty="0"/>
              <a:t> </a:t>
            </a:r>
            <a:r>
              <a:rPr lang="en-US" dirty="0" smtClean="0"/>
              <a:t>                                     Note small straw-sized white appearing drain hole</a:t>
            </a:r>
          </a:p>
          <a:p>
            <a:r>
              <a:rPr lang="en-US" dirty="0" smtClean="0"/>
              <a:t>                                                                           you can create with a pair of scissors.</a:t>
            </a:r>
            <a:endParaRPr lang="en-US" dirty="0"/>
          </a:p>
          <a:p>
            <a:endParaRPr lang="en-US" dirty="0" smtClean="0"/>
          </a:p>
          <a:p>
            <a:endParaRPr lang="en-US" dirty="0" smtClean="0"/>
          </a:p>
          <a:p>
            <a:endParaRPr lang="en-US" dirty="0"/>
          </a:p>
          <a:p>
            <a:r>
              <a:rPr lang="en-US" dirty="0" smtClean="0"/>
              <a:t>         	    Layer of sand is just thin enough to smooth out </a:t>
            </a:r>
            <a:br>
              <a:rPr lang="en-US" dirty="0" smtClean="0"/>
            </a:br>
            <a:r>
              <a:rPr lang="en-US" dirty="0"/>
              <a:t>	</a:t>
            </a:r>
            <a:r>
              <a:rPr lang="en-US" dirty="0" smtClean="0"/>
              <a:t>	    any pattern in the bottom of the plastic plant tray.</a:t>
            </a:r>
          </a:p>
          <a:p>
            <a:endParaRPr lang="en-US" dirty="0"/>
          </a:p>
        </p:txBody>
      </p:sp>
      <p:pic>
        <p:nvPicPr>
          <p:cNvPr id="4" name="Picture 3" descr="panpre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998" y="3903739"/>
            <a:ext cx="2569042" cy="1156069"/>
          </a:xfrm>
          <a:prstGeom prst="rect">
            <a:avLst/>
          </a:prstGeom>
        </p:spPr>
      </p:pic>
      <p:cxnSp>
        <p:nvCxnSpPr>
          <p:cNvPr id="6" name="Straight Arrow Connector 5"/>
          <p:cNvCxnSpPr/>
          <p:nvPr/>
        </p:nvCxnSpPr>
        <p:spPr>
          <a:xfrm flipH="1">
            <a:off x="3712525" y="4306463"/>
            <a:ext cx="1834317" cy="1752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20724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a:t>
            </a:r>
            <a:r>
              <a:rPr lang="en-US" dirty="0"/>
              <a:t>Consult Activity for complete list </a:t>
            </a:r>
          </a:p>
          <a:p>
            <a:r>
              <a:rPr lang="en-US" b="1" dirty="0"/>
              <a:t>	</a:t>
            </a:r>
            <a:r>
              <a:rPr lang="en-US" dirty="0" smtClean="0">
                <a:solidFill>
                  <a:srgbClr val="0000FF"/>
                </a:solidFill>
              </a:rPr>
              <a:t> </a:t>
            </a:r>
            <a:r>
              <a:rPr lang="en-US" b="1" dirty="0" smtClean="0">
                <a:solidFill>
                  <a:srgbClr val="0000FF"/>
                </a:solidFill>
              </a:rPr>
              <a:t>1- prepare stream table</a:t>
            </a:r>
            <a:r>
              <a:rPr lang="en-US" b="1" dirty="0" smtClean="0"/>
              <a:t>	</a:t>
            </a:r>
          </a:p>
          <a:p>
            <a:r>
              <a:rPr lang="en-US" b="1" dirty="0"/>
              <a:t>	 </a:t>
            </a:r>
            <a:r>
              <a:rPr lang="en-US" b="1" dirty="0" smtClean="0"/>
              <a:t> </a:t>
            </a:r>
            <a:r>
              <a:rPr lang="en-US" dirty="0" smtClean="0"/>
              <a:t>heterogeneous sand</a:t>
            </a: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4:  </a:t>
            </a:r>
            <a:r>
              <a:rPr lang="en-US" sz="2000" b="1" dirty="0" smtClean="0">
                <a:solidFill>
                  <a:srgbClr val="FFFF00"/>
                </a:solidFill>
              </a:rPr>
              <a:t>Water Surface Features</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4 Water Surface Features </a:t>
            </a:r>
            <a:r>
              <a:rPr lang="en-US" sz="1000" i="1" dirty="0" smtClean="0"/>
              <a:t>[</a:t>
            </a:r>
            <a:r>
              <a:rPr lang="en-US" sz="1000" i="1" dirty="0"/>
              <a:t>Adult] </a:t>
            </a:r>
            <a:endParaRPr lang="en-US" sz="1000" dirty="0"/>
          </a:p>
        </p:txBody>
      </p:sp>
      <p:sp>
        <p:nvSpPr>
          <p:cNvPr id="3" name="TextBox 2"/>
          <p:cNvSpPr txBox="1"/>
          <p:nvPr/>
        </p:nvSpPr>
        <p:spPr>
          <a:xfrm>
            <a:off x="157430" y="1872414"/>
            <a:ext cx="8919558" cy="1015663"/>
          </a:xfrm>
          <a:prstGeom prst="rect">
            <a:avLst/>
          </a:prstGeom>
          <a:noFill/>
        </p:spPr>
        <p:txBody>
          <a:bodyPr wrap="none" rtlCol="0">
            <a:spAutoFit/>
          </a:bodyPr>
          <a:lstStyle/>
          <a:p>
            <a:pPr marL="342900" indent="-342900">
              <a:buAutoNum type="arabicPeriod" startAt="2"/>
            </a:pPr>
            <a:r>
              <a:rPr lang="en-US" sz="2000" b="1" u="sng" dirty="0" smtClean="0">
                <a:solidFill>
                  <a:srgbClr val="008000"/>
                </a:solidFill>
              </a:rPr>
              <a:t>Get test surface ready</a:t>
            </a:r>
            <a:r>
              <a:rPr lang="en-US" sz="2000" b="1" dirty="0" smtClean="0"/>
              <a:t>:  </a:t>
            </a:r>
            <a:r>
              <a:rPr lang="en-US" sz="2000" dirty="0" smtClean="0"/>
              <a:t>Cover the smooth sand with a thin plastic sheet so that</a:t>
            </a:r>
            <a:br>
              <a:rPr lang="en-US" sz="2000" dirty="0" smtClean="0"/>
            </a:br>
            <a:r>
              <a:rPr lang="en-US" sz="2000" dirty="0" smtClean="0"/>
              <a:t> later on the girls can lift this plastic sheet, “re-set” their alluvial fan and produce</a:t>
            </a:r>
            <a:br>
              <a:rPr lang="en-US" sz="2000" dirty="0" smtClean="0"/>
            </a:br>
            <a:r>
              <a:rPr lang="en-US" sz="2000" dirty="0" smtClean="0"/>
              <a:t> a  new fan.</a:t>
            </a:r>
          </a:p>
        </p:txBody>
      </p:sp>
      <p:pic>
        <p:nvPicPr>
          <p:cNvPr id="5" name="Picture 4" descr="addplastic.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65" y="2810512"/>
            <a:ext cx="2585984" cy="1690836"/>
          </a:xfrm>
          <a:prstGeom prst="rect">
            <a:avLst/>
          </a:prstGeom>
        </p:spPr>
      </p:pic>
      <p:sp>
        <p:nvSpPr>
          <p:cNvPr id="7" name="TextBox 6"/>
          <p:cNvSpPr txBox="1"/>
          <p:nvPr/>
        </p:nvSpPr>
        <p:spPr>
          <a:xfrm>
            <a:off x="195075" y="4423783"/>
            <a:ext cx="2803440" cy="1477328"/>
          </a:xfrm>
          <a:prstGeom prst="rect">
            <a:avLst/>
          </a:prstGeom>
          <a:noFill/>
        </p:spPr>
        <p:txBody>
          <a:bodyPr wrap="square" rtlCol="0">
            <a:spAutoFit/>
          </a:bodyPr>
          <a:lstStyle/>
          <a:p>
            <a:pPr algn="just"/>
            <a:r>
              <a:rPr lang="en-US" dirty="0" smtClean="0"/>
              <a:t>Cut </a:t>
            </a:r>
            <a:r>
              <a:rPr lang="en-US" dirty="0"/>
              <a:t>the small straw </a:t>
            </a:r>
            <a:r>
              <a:rPr lang="en-US" dirty="0" smtClean="0"/>
              <a:t>sized </a:t>
            </a:r>
            <a:r>
              <a:rPr lang="en-US" dirty="0"/>
              <a:t>drain hole in </a:t>
            </a:r>
            <a:r>
              <a:rPr lang="en-US" dirty="0" smtClean="0"/>
              <a:t>plastic too!</a:t>
            </a:r>
            <a:br>
              <a:rPr lang="en-US" dirty="0" smtClean="0"/>
            </a:br>
            <a:r>
              <a:rPr lang="en-US" b="1" u="sng" dirty="0" smtClean="0"/>
              <a:t>Check to be sure plastic lines up with the opening in tray</a:t>
            </a:r>
            <a:r>
              <a:rPr lang="en-US" dirty="0" smtClean="0"/>
              <a:t>.</a:t>
            </a:r>
            <a:endParaRPr lang="en-US" dirty="0"/>
          </a:p>
        </p:txBody>
      </p:sp>
      <p:pic>
        <p:nvPicPr>
          <p:cNvPr id="8" name="Picture 7" descr="addingsan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5075" y="2897801"/>
            <a:ext cx="3613444" cy="1931825"/>
          </a:xfrm>
          <a:prstGeom prst="rect">
            <a:avLst/>
          </a:prstGeom>
        </p:spPr>
      </p:pic>
      <p:sp>
        <p:nvSpPr>
          <p:cNvPr id="9" name="TextBox 8"/>
          <p:cNvSpPr txBox="1"/>
          <p:nvPr/>
        </p:nvSpPr>
        <p:spPr>
          <a:xfrm>
            <a:off x="2892685" y="2904288"/>
            <a:ext cx="1354720" cy="369332"/>
          </a:xfrm>
          <a:prstGeom prst="rect">
            <a:avLst/>
          </a:prstGeom>
          <a:noFill/>
        </p:spPr>
        <p:txBody>
          <a:bodyPr wrap="none" rtlCol="0">
            <a:spAutoFit/>
          </a:bodyPr>
          <a:lstStyle/>
          <a:p>
            <a:r>
              <a:rPr lang="en-US" dirty="0" smtClean="0">
                <a:solidFill>
                  <a:srgbClr val="0000FF"/>
                </a:solidFill>
              </a:rPr>
              <a:t>plastic sheet</a:t>
            </a:r>
            <a:endParaRPr lang="en-US" dirty="0">
              <a:solidFill>
                <a:srgbClr val="0000FF"/>
              </a:solidFill>
            </a:endParaRPr>
          </a:p>
        </p:txBody>
      </p:sp>
      <p:cxnSp>
        <p:nvCxnSpPr>
          <p:cNvPr id="12" name="Straight Arrow Connector 11"/>
          <p:cNvCxnSpPr>
            <a:stCxn id="9" idx="2"/>
          </p:cNvCxnSpPr>
          <p:nvPr/>
        </p:nvCxnSpPr>
        <p:spPr>
          <a:xfrm flipH="1">
            <a:off x="2539918" y="3273620"/>
            <a:ext cx="1030127" cy="441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429013" y="3557923"/>
            <a:ext cx="1411527" cy="369332"/>
          </a:xfrm>
          <a:prstGeom prst="rect">
            <a:avLst/>
          </a:prstGeom>
          <a:noFill/>
        </p:spPr>
        <p:txBody>
          <a:bodyPr wrap="none" rtlCol="0">
            <a:spAutoFit/>
          </a:bodyPr>
          <a:lstStyle/>
          <a:p>
            <a:r>
              <a:rPr lang="en-US" dirty="0" smtClean="0">
                <a:solidFill>
                  <a:srgbClr val="0000FF"/>
                </a:solidFill>
              </a:rPr>
              <a:t>sand mixture</a:t>
            </a:r>
            <a:endParaRPr lang="en-US" dirty="0">
              <a:solidFill>
                <a:srgbClr val="0000FF"/>
              </a:solidFill>
            </a:endParaRPr>
          </a:p>
        </p:txBody>
      </p:sp>
      <p:cxnSp>
        <p:nvCxnSpPr>
          <p:cNvPr id="15" name="Straight Arrow Connector 14"/>
          <p:cNvCxnSpPr/>
          <p:nvPr/>
        </p:nvCxnSpPr>
        <p:spPr>
          <a:xfrm flipV="1">
            <a:off x="4840540" y="3125117"/>
            <a:ext cx="850762" cy="67368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5101614" y="4694060"/>
            <a:ext cx="2744164" cy="923330"/>
          </a:xfrm>
          <a:prstGeom prst="rect">
            <a:avLst/>
          </a:prstGeom>
          <a:noFill/>
        </p:spPr>
        <p:txBody>
          <a:bodyPr wrap="square" rtlCol="0">
            <a:spAutoFit/>
          </a:bodyPr>
          <a:lstStyle/>
          <a:p>
            <a:r>
              <a:rPr lang="en-US" dirty="0" smtClean="0"/>
              <a:t>Cover about 1/3  of plastic surface with generous layer of sand mixture.</a:t>
            </a:r>
            <a:endParaRPr lang="en-US" dirty="0"/>
          </a:p>
        </p:txBody>
      </p:sp>
    </p:spTree>
    <p:extLst>
      <p:ext uri="{BB962C8B-B14F-4D97-AF65-F5344CB8AC3E}">
        <p14:creationId xmlns:p14="http://schemas.microsoft.com/office/powerpoint/2010/main" val="244517198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a:t>
            </a:r>
            <a:r>
              <a:rPr lang="en-US" dirty="0" smtClean="0"/>
              <a:t>Consult </a:t>
            </a:r>
            <a:r>
              <a:rPr lang="en-US" dirty="0"/>
              <a:t>Activity for complete list </a:t>
            </a:r>
          </a:p>
          <a:p>
            <a:r>
              <a:rPr lang="en-US" b="1" dirty="0"/>
              <a:t>	</a:t>
            </a:r>
            <a:r>
              <a:rPr lang="en-US" dirty="0" smtClean="0"/>
              <a:t> </a:t>
            </a:r>
            <a:r>
              <a:rPr lang="en-US" b="1" dirty="0" smtClean="0"/>
              <a:t>1- prepare stream table	</a:t>
            </a:r>
          </a:p>
          <a:p>
            <a:r>
              <a:rPr lang="en-US" b="1" dirty="0"/>
              <a:t>	 </a:t>
            </a:r>
            <a:r>
              <a:rPr lang="en-US" b="1" dirty="0" smtClean="0"/>
              <a:t> </a:t>
            </a:r>
            <a:r>
              <a:rPr lang="en-US" dirty="0" smtClean="0"/>
              <a:t>heterogeneous sand</a:t>
            </a: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4:  </a:t>
            </a:r>
            <a:r>
              <a:rPr lang="en-US" sz="2000" b="1" dirty="0" smtClean="0">
                <a:solidFill>
                  <a:srgbClr val="FFFF00"/>
                </a:solidFill>
              </a:rPr>
              <a:t>Water Surface Features</a:t>
            </a:r>
            <a:endParaRPr lang="en-US" sz="2000" b="1" dirty="0">
              <a:solidFill>
                <a:srgbClr val="FFFF00"/>
              </a:solidFill>
            </a:endParaRPr>
          </a:p>
        </p:txBody>
      </p:sp>
      <p:pic>
        <p:nvPicPr>
          <p:cNvPr id="19" name="Picture 18" descr="GGTM_patch-300x2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4 Water Surface Features </a:t>
            </a:r>
            <a:r>
              <a:rPr lang="en-US" sz="1000" i="1" dirty="0" smtClean="0"/>
              <a:t>[</a:t>
            </a:r>
            <a:r>
              <a:rPr lang="en-US" sz="1000" i="1" dirty="0"/>
              <a:t>Adult] </a:t>
            </a:r>
            <a:endParaRPr lang="en-US" sz="1000" dirty="0"/>
          </a:p>
        </p:txBody>
      </p:sp>
      <p:sp>
        <p:nvSpPr>
          <p:cNvPr id="3" name="TextBox 2"/>
          <p:cNvSpPr txBox="1"/>
          <p:nvPr/>
        </p:nvSpPr>
        <p:spPr>
          <a:xfrm>
            <a:off x="157430" y="1690418"/>
            <a:ext cx="8905451" cy="1323439"/>
          </a:xfrm>
          <a:prstGeom prst="rect">
            <a:avLst/>
          </a:prstGeom>
          <a:noFill/>
        </p:spPr>
        <p:txBody>
          <a:bodyPr wrap="none" rtlCol="0">
            <a:spAutoFit/>
          </a:bodyPr>
          <a:lstStyle/>
          <a:p>
            <a:r>
              <a:rPr lang="en-US" sz="2000" dirty="0" smtClean="0"/>
              <a:t>The sand mixture should be </a:t>
            </a:r>
            <a:r>
              <a:rPr lang="en-US" sz="2000" u="sng" dirty="0" smtClean="0"/>
              <a:t>very damp </a:t>
            </a:r>
            <a:r>
              <a:rPr lang="en-US" sz="2000" dirty="0" smtClean="0"/>
              <a:t>before starting the activity. Wet sand </a:t>
            </a:r>
            <a:br>
              <a:rPr lang="en-US" sz="2000" dirty="0" smtClean="0"/>
            </a:br>
            <a:r>
              <a:rPr lang="en-US" sz="2000" dirty="0" smtClean="0"/>
              <a:t>evenly with a spray bottle of water or pour water </a:t>
            </a:r>
            <a:r>
              <a:rPr lang="en-US" sz="2000" i="1" dirty="0" smtClean="0"/>
              <a:t>slowly </a:t>
            </a:r>
            <a:r>
              <a:rPr lang="en-US" sz="2000" dirty="0" smtClean="0"/>
              <a:t>from a cup.  We encourage </a:t>
            </a:r>
            <a:br>
              <a:rPr lang="en-US" sz="2000" dirty="0" smtClean="0"/>
            </a:br>
            <a:r>
              <a:rPr lang="en-US" sz="2000" dirty="0" smtClean="0"/>
              <a:t>adult leaders to practice this ahead of time! </a:t>
            </a:r>
            <a:r>
              <a:rPr lang="en-US" sz="2000" dirty="0"/>
              <a:t>Stream Table </a:t>
            </a:r>
            <a:r>
              <a:rPr lang="en-US" sz="2000" dirty="0" smtClean="0"/>
              <a:t>Models may be prepared </a:t>
            </a:r>
            <a:br>
              <a:rPr lang="en-US" sz="2000" dirty="0" smtClean="0"/>
            </a:br>
            <a:r>
              <a:rPr lang="en-US" sz="2000" dirty="0" smtClean="0"/>
              <a:t>the</a:t>
            </a:r>
            <a:r>
              <a:rPr lang="en-US" sz="2000" dirty="0"/>
              <a:t> </a:t>
            </a:r>
            <a:r>
              <a:rPr lang="en-US" sz="2000" dirty="0" smtClean="0"/>
              <a:t>day before, covered</a:t>
            </a:r>
            <a:r>
              <a:rPr lang="en-US" sz="2000" dirty="0"/>
              <a:t> </a:t>
            </a:r>
            <a:r>
              <a:rPr lang="en-US" sz="2000" dirty="0" smtClean="0"/>
              <a:t>with plastic wrap and lightly re-wetted if needed.</a:t>
            </a:r>
          </a:p>
        </p:txBody>
      </p:sp>
      <p:sp>
        <p:nvSpPr>
          <p:cNvPr id="6" name="TextBox 5"/>
          <p:cNvSpPr txBox="1"/>
          <p:nvPr/>
        </p:nvSpPr>
        <p:spPr>
          <a:xfrm>
            <a:off x="5749856" y="5419845"/>
            <a:ext cx="2916600" cy="523220"/>
          </a:xfrm>
          <a:prstGeom prst="rect">
            <a:avLst/>
          </a:prstGeom>
          <a:noFill/>
        </p:spPr>
        <p:txBody>
          <a:bodyPr wrap="square" rtlCol="0">
            <a:spAutoFit/>
          </a:bodyPr>
          <a:lstStyle/>
          <a:p>
            <a:r>
              <a:rPr lang="en-US" sz="1400" dirty="0" smtClean="0"/>
              <a:t>Use </a:t>
            </a:r>
            <a:r>
              <a:rPr lang="en-US" sz="1400" b="1" u="sng" dirty="0" smtClean="0"/>
              <a:t>slices</a:t>
            </a:r>
            <a:r>
              <a:rPr lang="en-US" sz="1400" dirty="0" smtClean="0"/>
              <a:t> of </a:t>
            </a:r>
            <a:r>
              <a:rPr lang="en-US" sz="1400" dirty="0" smtClean="0">
                <a:solidFill>
                  <a:srgbClr val="0000FF"/>
                </a:solidFill>
              </a:rPr>
              <a:t>florist foam </a:t>
            </a:r>
            <a:r>
              <a:rPr lang="en-US" sz="1400" dirty="0" smtClean="0"/>
              <a:t/>
            </a:r>
            <a:br>
              <a:rPr lang="en-US" sz="1400" dirty="0" smtClean="0"/>
            </a:br>
            <a:r>
              <a:rPr lang="en-US" sz="1400" dirty="0" smtClean="0"/>
              <a:t>to lift the tray </a:t>
            </a:r>
            <a:r>
              <a:rPr lang="en-US" sz="1400" b="1" u="sng" dirty="0" smtClean="0"/>
              <a:t>about 10 degrees </a:t>
            </a:r>
            <a:endParaRPr lang="en-US" sz="1400" b="1" u="sng" dirty="0"/>
          </a:p>
        </p:txBody>
      </p:sp>
      <p:grpSp>
        <p:nvGrpSpPr>
          <p:cNvPr id="14" name="Group 13"/>
          <p:cNvGrpSpPr/>
          <p:nvPr/>
        </p:nvGrpSpPr>
        <p:grpSpPr>
          <a:xfrm>
            <a:off x="5567974" y="3159226"/>
            <a:ext cx="3147083" cy="2631162"/>
            <a:chOff x="5832169" y="2413127"/>
            <a:chExt cx="3147083" cy="2631162"/>
          </a:xfrm>
        </p:grpSpPr>
        <p:grpSp>
          <p:nvGrpSpPr>
            <p:cNvPr id="11" name="Group 10"/>
            <p:cNvGrpSpPr/>
            <p:nvPr/>
          </p:nvGrpSpPr>
          <p:grpSpPr>
            <a:xfrm>
              <a:off x="6159596" y="2782459"/>
              <a:ext cx="2555461" cy="2261830"/>
              <a:chOff x="6159596" y="2782459"/>
              <a:chExt cx="2555461" cy="2261830"/>
            </a:xfrm>
          </p:grpSpPr>
          <p:pic>
            <p:nvPicPr>
              <p:cNvPr id="2" name="Picture 1" descr="rese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9596" y="2782459"/>
                <a:ext cx="2555461" cy="1916596"/>
              </a:xfrm>
              <a:prstGeom prst="rect">
                <a:avLst/>
              </a:prstGeom>
            </p:spPr>
          </p:pic>
          <p:pic>
            <p:nvPicPr>
              <p:cNvPr id="4" name="Picture 3" descr="foam.tiff"/>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19962" y="4421552"/>
                <a:ext cx="995095" cy="622737"/>
              </a:xfrm>
              <a:prstGeom prst="rect">
                <a:avLst/>
              </a:prstGeom>
            </p:spPr>
          </p:pic>
        </p:grpSp>
        <p:sp>
          <p:nvSpPr>
            <p:cNvPr id="10" name="TextBox 9"/>
            <p:cNvSpPr txBox="1"/>
            <p:nvPr/>
          </p:nvSpPr>
          <p:spPr>
            <a:xfrm>
              <a:off x="5832169" y="2413127"/>
              <a:ext cx="3147083" cy="369332"/>
            </a:xfrm>
            <a:prstGeom prst="rect">
              <a:avLst/>
            </a:prstGeom>
            <a:noFill/>
          </p:spPr>
          <p:txBody>
            <a:bodyPr wrap="square" rtlCol="0">
              <a:spAutoFit/>
            </a:bodyPr>
            <a:lstStyle/>
            <a:p>
              <a:r>
                <a:rPr lang="en-US" b="1" dirty="0" smtClean="0">
                  <a:solidFill>
                    <a:srgbClr val="008000"/>
                  </a:solidFill>
                </a:rPr>
                <a:t>How to “re-set” Stream Table</a:t>
              </a:r>
              <a:endParaRPr lang="en-US" b="1" dirty="0">
                <a:solidFill>
                  <a:srgbClr val="008000"/>
                </a:solidFill>
              </a:endParaRPr>
            </a:p>
          </p:txBody>
        </p:sp>
      </p:grpSp>
      <p:cxnSp>
        <p:nvCxnSpPr>
          <p:cNvPr id="24" name="Straight Arrow Connector 23"/>
          <p:cNvCxnSpPr/>
          <p:nvPr/>
        </p:nvCxnSpPr>
        <p:spPr>
          <a:xfrm flipH="1">
            <a:off x="1222924" y="4531625"/>
            <a:ext cx="16227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37" name="Group 36"/>
          <p:cNvGrpSpPr/>
          <p:nvPr/>
        </p:nvGrpSpPr>
        <p:grpSpPr>
          <a:xfrm>
            <a:off x="855727" y="3301270"/>
            <a:ext cx="4481764" cy="2923965"/>
            <a:chOff x="446837" y="3249117"/>
            <a:chExt cx="4481764" cy="2923965"/>
          </a:xfrm>
        </p:grpSpPr>
        <p:pic>
          <p:nvPicPr>
            <p:cNvPr id="20" name="Picture 19" descr="wetsand.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837" y="3249117"/>
              <a:ext cx="2192974" cy="2923965"/>
            </a:xfrm>
            <a:prstGeom prst="rect">
              <a:avLst/>
            </a:prstGeom>
          </p:spPr>
        </p:pic>
        <p:sp>
          <p:nvSpPr>
            <p:cNvPr id="21" name="TextBox 20"/>
            <p:cNvSpPr txBox="1"/>
            <p:nvPr/>
          </p:nvSpPr>
          <p:spPr>
            <a:xfrm>
              <a:off x="2718550" y="3578592"/>
              <a:ext cx="2046456" cy="1384995"/>
            </a:xfrm>
            <a:prstGeom prst="rect">
              <a:avLst/>
            </a:prstGeom>
            <a:noFill/>
          </p:spPr>
          <p:txBody>
            <a:bodyPr wrap="square" rtlCol="0">
              <a:spAutoFit/>
            </a:bodyPr>
            <a:lstStyle/>
            <a:p>
              <a:r>
                <a:rPr lang="en-US" sz="1400" b="1" dirty="0">
                  <a:solidFill>
                    <a:srgbClr val="0000FF"/>
                  </a:solidFill>
                </a:rPr>
                <a:t>w</a:t>
              </a:r>
              <a:r>
                <a:rPr lang="en-US" sz="1400" b="1" dirty="0" smtClean="0">
                  <a:solidFill>
                    <a:srgbClr val="0000FF"/>
                  </a:solidFill>
                </a:rPr>
                <a:t>et mixture </a:t>
              </a:r>
              <a:r>
                <a:rPr lang="en-US" sz="1400" dirty="0" smtClean="0"/>
                <a:t>(all sand needs to look this wet)</a:t>
              </a:r>
            </a:p>
            <a:p>
              <a:endParaRPr lang="en-US" sz="1400" b="1" dirty="0" smtClean="0">
                <a:solidFill>
                  <a:srgbClr val="0000FF"/>
                </a:solidFill>
              </a:endParaRPr>
            </a:p>
            <a:p>
              <a:r>
                <a:rPr lang="en-US" sz="1400" b="1" dirty="0" smtClean="0">
                  <a:solidFill>
                    <a:srgbClr val="0000FF"/>
                  </a:solidFill>
                </a:rPr>
                <a:t>dry mixture - </a:t>
              </a:r>
              <a:r>
                <a:rPr lang="en-US" sz="1400" dirty="0"/>
                <a:t> </a:t>
              </a:r>
              <a:r>
                <a:rPr lang="en-US" sz="1400" dirty="0" smtClean="0"/>
                <a:t>add more</a:t>
              </a:r>
              <a:br>
                <a:rPr lang="en-US" sz="1400" dirty="0" smtClean="0"/>
              </a:br>
              <a:r>
                <a:rPr lang="en-US" sz="1400" dirty="0" smtClean="0"/>
                <a:t>water so it is completely damp</a:t>
              </a:r>
              <a:endParaRPr lang="en-US" sz="1400" b="1" dirty="0" smtClean="0">
                <a:solidFill>
                  <a:srgbClr val="0000FF"/>
                </a:solidFill>
              </a:endParaRPr>
            </a:p>
          </p:txBody>
        </p:sp>
        <p:cxnSp>
          <p:nvCxnSpPr>
            <p:cNvPr id="23" name="Straight Arrow Connector 22"/>
            <p:cNvCxnSpPr/>
            <p:nvPr/>
          </p:nvCxnSpPr>
          <p:spPr>
            <a:xfrm flipH="1">
              <a:off x="1222924" y="3903739"/>
              <a:ext cx="162272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763337" y="5476625"/>
              <a:ext cx="2165264" cy="523220"/>
            </a:xfrm>
            <a:prstGeom prst="rect">
              <a:avLst/>
            </a:prstGeom>
            <a:noFill/>
          </p:spPr>
          <p:txBody>
            <a:bodyPr wrap="none" rtlCol="0">
              <a:spAutoFit/>
            </a:bodyPr>
            <a:lstStyle/>
            <a:p>
              <a:r>
                <a:rPr lang="en-US" sz="1400" b="1" dirty="0" smtClean="0">
                  <a:solidFill>
                    <a:srgbClr val="FF0000"/>
                  </a:solidFill>
                </a:rPr>
                <a:t>CHECK:  </a:t>
              </a:r>
              <a:r>
                <a:rPr lang="en-US" sz="1400" dirty="0" smtClean="0">
                  <a:solidFill>
                    <a:srgbClr val="0000FF"/>
                  </a:solidFill>
                </a:rPr>
                <a:t>Drain hole </a:t>
              </a:r>
              <a:r>
                <a:rPr lang="en-US" sz="1400" dirty="0" smtClean="0"/>
                <a:t>lines up</a:t>
              </a:r>
              <a:br>
                <a:rPr lang="en-US" sz="1400" dirty="0" smtClean="0"/>
              </a:br>
              <a:r>
                <a:rPr lang="en-US" sz="1400" dirty="0" smtClean="0"/>
                <a:t>with water catch  bucket!!</a:t>
              </a:r>
              <a:endParaRPr lang="en-US" sz="1400" dirty="0"/>
            </a:p>
          </p:txBody>
        </p:sp>
        <p:cxnSp>
          <p:nvCxnSpPr>
            <p:cNvPr id="27" name="Straight Arrow Connector 26"/>
            <p:cNvCxnSpPr/>
            <p:nvPr/>
          </p:nvCxnSpPr>
          <p:spPr>
            <a:xfrm flipH="1">
              <a:off x="1625637" y="5845957"/>
              <a:ext cx="1220013" cy="3271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841116" y="4910209"/>
              <a:ext cx="1498490" cy="523220"/>
            </a:xfrm>
            <a:prstGeom prst="rect">
              <a:avLst/>
            </a:prstGeom>
            <a:noFill/>
          </p:spPr>
          <p:txBody>
            <a:bodyPr wrap="none" rtlCol="0">
              <a:spAutoFit/>
            </a:bodyPr>
            <a:lstStyle/>
            <a:p>
              <a:r>
                <a:rPr lang="en-US" sz="1400" dirty="0" smtClean="0"/>
                <a:t>plastic sheet with</a:t>
              </a:r>
              <a:br>
                <a:rPr lang="en-US" sz="1400" dirty="0" smtClean="0"/>
              </a:br>
              <a:r>
                <a:rPr lang="en-US" sz="1400" dirty="0" smtClean="0"/>
                <a:t>sand  underneath</a:t>
              </a:r>
              <a:endParaRPr lang="en-US" sz="1400" dirty="0"/>
            </a:p>
          </p:txBody>
        </p:sp>
        <p:cxnSp>
          <p:nvCxnSpPr>
            <p:cNvPr id="33" name="Straight Connector 32"/>
            <p:cNvCxnSpPr/>
            <p:nvPr/>
          </p:nvCxnSpPr>
          <p:spPr>
            <a:xfrm flipV="1">
              <a:off x="1382800" y="4520628"/>
              <a:ext cx="1389109" cy="216344"/>
            </a:xfrm>
            <a:prstGeom prst="line">
              <a:avLst/>
            </a:prstGeom>
            <a:ln w="38100" cmpd="sng">
              <a:solidFill>
                <a:srgbClr val="008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220916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732"/>
            <a:ext cx="8229600" cy="1143000"/>
          </a:xfrm>
        </p:spPr>
        <p:txBody>
          <a:bodyPr>
            <a:normAutofit/>
          </a:bodyPr>
          <a:lstStyle/>
          <a:p>
            <a:r>
              <a:rPr lang="en-US" sz="3600" b="1" dirty="0" smtClean="0"/>
              <a:t>Table of Contents</a:t>
            </a:r>
            <a:endParaRPr lang="en-US" sz="3600" b="1" dirty="0"/>
          </a:p>
        </p:txBody>
      </p:sp>
      <p:sp>
        <p:nvSpPr>
          <p:cNvPr id="3" name="Content Placeholder 2"/>
          <p:cNvSpPr>
            <a:spLocks noGrp="1"/>
          </p:cNvSpPr>
          <p:nvPr>
            <p:ph idx="1"/>
          </p:nvPr>
        </p:nvSpPr>
        <p:spPr>
          <a:xfrm>
            <a:off x="571072" y="859177"/>
            <a:ext cx="8697903" cy="5433118"/>
          </a:xfrm>
        </p:spPr>
        <p:txBody>
          <a:bodyPr>
            <a:normAutofit lnSpcReduction="10000"/>
          </a:bodyPr>
          <a:lstStyle/>
          <a:p>
            <a:pPr marL="0" indent="0">
              <a:buNone/>
            </a:pPr>
            <a:r>
              <a:rPr lang="en-US" sz="2800" b="1" dirty="0" smtClean="0"/>
              <a:t>“Click” on the desired link below:</a:t>
            </a:r>
            <a:br>
              <a:rPr lang="en-US" sz="2800" b="1" dirty="0" smtClean="0"/>
            </a:br>
            <a:r>
              <a:rPr lang="en-US" sz="2800" b="1" dirty="0" smtClean="0"/>
              <a:t>	</a:t>
            </a:r>
            <a:r>
              <a:rPr lang="en-US" sz="2000" b="1" dirty="0" smtClean="0"/>
              <a:t>Activity 1</a:t>
            </a:r>
            <a:r>
              <a:rPr lang="en-US" sz="2000" dirty="0" smtClean="0"/>
              <a:t>: </a:t>
            </a:r>
            <a:r>
              <a:rPr lang="en-US" sz="2000" i="1" dirty="0" smtClean="0"/>
              <a:t>The Goldilocks Question:  Just Right, Too Cold, or Too Hot</a:t>
            </a:r>
            <a:r>
              <a:rPr lang="en-US" sz="2000" dirty="0" smtClean="0"/>
              <a:t>		   		</a:t>
            </a:r>
            <a:r>
              <a:rPr lang="en-US" sz="2000" dirty="0"/>
              <a:t>	</a:t>
            </a:r>
            <a:r>
              <a:rPr lang="en-US" sz="2000" dirty="0" smtClean="0"/>
              <a:t>- </a:t>
            </a:r>
            <a:r>
              <a:rPr lang="en-US" sz="2000" i="1" dirty="0" smtClean="0">
                <a:hlinkClick r:id="rId3" action="ppaction://hlinksldjump"/>
              </a:rPr>
              <a:t>A Scale Model of the Inner Solar System</a:t>
            </a:r>
            <a:r>
              <a:rPr lang="en-US" sz="2000" dirty="0" smtClean="0"/>
              <a:t/>
            </a:r>
            <a:br>
              <a:rPr lang="en-US" sz="2000" dirty="0" smtClean="0"/>
            </a:br>
            <a:endParaRPr lang="en-US" sz="2000" dirty="0" smtClean="0"/>
          </a:p>
          <a:p>
            <a:pPr marL="0" indent="0">
              <a:buNone/>
            </a:pPr>
            <a:r>
              <a:rPr lang="en-US" sz="2000" b="1" dirty="0" smtClean="0"/>
              <a:t>	Activity 2</a:t>
            </a:r>
            <a:r>
              <a:rPr lang="en-US" sz="2000" dirty="0" smtClean="0"/>
              <a:t>:  </a:t>
            </a:r>
            <a:r>
              <a:rPr lang="en-US" sz="2000" i="1" dirty="0" smtClean="0">
                <a:hlinkClick r:id="rId4" action="ppaction://hlinksldjump"/>
              </a:rPr>
              <a:t>It’s All About the Atmosphere</a:t>
            </a:r>
            <a:r>
              <a:rPr lang="en-US" sz="2000" i="1" dirty="0" smtClean="0"/>
              <a:t/>
            </a:r>
            <a:br>
              <a:rPr lang="en-US" sz="2000" i="1" dirty="0" smtClean="0"/>
            </a:br>
            <a:endParaRPr lang="en-US" sz="2000" i="1" dirty="0" smtClean="0"/>
          </a:p>
          <a:p>
            <a:pPr marL="0" indent="0">
              <a:buNone/>
            </a:pPr>
            <a:r>
              <a:rPr lang="en-US" sz="2000" b="1" dirty="0" smtClean="0"/>
              <a:t>	Activity 3:  </a:t>
            </a:r>
            <a:r>
              <a:rPr lang="en-US" sz="2000" i="1" dirty="0" smtClean="0"/>
              <a:t>How Do Atmospheres Change Over Time?</a:t>
            </a:r>
            <a:r>
              <a:rPr lang="en-US" sz="2000" dirty="0" smtClean="0"/>
              <a:t/>
            </a:r>
            <a:br>
              <a:rPr lang="en-US" sz="2000" dirty="0" smtClean="0"/>
            </a:br>
            <a:r>
              <a:rPr lang="en-US" sz="2000" dirty="0" smtClean="0"/>
              <a:t>     			 - </a:t>
            </a:r>
            <a:r>
              <a:rPr lang="en-US" sz="2000" i="1" dirty="0" smtClean="0">
                <a:hlinkClick r:id="rId5" action="ppaction://hlinksldjump"/>
              </a:rPr>
              <a:t>The Role of the Magnetosphere &amp; Solar Wind</a:t>
            </a:r>
            <a:r>
              <a:rPr lang="en-US" sz="2000" dirty="0" smtClean="0"/>
              <a:t/>
            </a:r>
            <a:br>
              <a:rPr lang="en-US" sz="2000" dirty="0" smtClean="0"/>
            </a:br>
            <a:endParaRPr lang="en-US" sz="2000" dirty="0" smtClean="0"/>
          </a:p>
          <a:p>
            <a:pPr marL="0" indent="0">
              <a:buNone/>
            </a:pPr>
            <a:r>
              <a:rPr lang="en-US" sz="2000" b="1" dirty="0" smtClean="0"/>
              <a:t>	Activity 4:  </a:t>
            </a:r>
            <a:r>
              <a:rPr lang="en-US" sz="2000" i="1" dirty="0" smtClean="0"/>
              <a:t>Evidence for an Atmosphere on Mars Over Time:</a:t>
            </a:r>
            <a:r>
              <a:rPr lang="en-US" sz="2000" dirty="0" smtClean="0"/>
              <a:t/>
            </a:r>
            <a:br>
              <a:rPr lang="en-US" sz="2000" dirty="0" smtClean="0"/>
            </a:br>
            <a:r>
              <a:rPr lang="en-US" sz="2000" dirty="0" smtClean="0"/>
              <a:t>			- </a:t>
            </a:r>
            <a:r>
              <a:rPr lang="en-US" sz="2000" i="1" dirty="0" smtClean="0">
                <a:hlinkClick r:id="rId6" action="ppaction://hlinksldjump"/>
              </a:rPr>
              <a:t>Water Surface Features</a:t>
            </a:r>
            <a:r>
              <a:rPr lang="en-US" sz="2000" dirty="0" smtClean="0"/>
              <a:t/>
            </a:r>
            <a:br>
              <a:rPr lang="en-US" sz="2000" dirty="0" smtClean="0"/>
            </a:br>
            <a:endParaRPr lang="en-US" sz="2000" dirty="0" smtClean="0"/>
          </a:p>
          <a:p>
            <a:pPr marL="0" indent="0">
              <a:buNone/>
            </a:pPr>
            <a:r>
              <a:rPr lang="en-US" sz="2000" b="1" dirty="0" smtClean="0"/>
              <a:t>	Activity 5</a:t>
            </a:r>
            <a:r>
              <a:rPr lang="en-US" sz="2000" dirty="0" smtClean="0"/>
              <a:t>:  </a:t>
            </a:r>
            <a:r>
              <a:rPr lang="en-US" sz="2000" i="1" dirty="0" smtClean="0"/>
              <a:t>How Do Atmospheres Change Over Time?</a:t>
            </a:r>
            <a:r>
              <a:rPr lang="en-US" sz="2000" dirty="0" smtClean="0"/>
              <a:t/>
            </a:r>
            <a:br>
              <a:rPr lang="en-US" sz="2000" dirty="0" smtClean="0"/>
            </a:br>
            <a:r>
              <a:rPr lang="en-US" sz="2000" dirty="0" smtClean="0"/>
              <a:t>			- </a:t>
            </a:r>
            <a:r>
              <a:rPr lang="en-US" sz="2000" i="1" dirty="0" smtClean="0">
                <a:hlinkClick r:id="rId7" action="ppaction://hlinksldjump"/>
              </a:rPr>
              <a:t>The Greenhouse Effect</a:t>
            </a:r>
            <a:r>
              <a:rPr lang="en-US" sz="2000" dirty="0" smtClean="0"/>
              <a:t/>
            </a:r>
            <a:br>
              <a:rPr lang="en-US" sz="2000" dirty="0" smtClean="0"/>
            </a:br>
            <a:endParaRPr lang="en-US" sz="2000" dirty="0" smtClean="0"/>
          </a:p>
          <a:p>
            <a:pPr marL="0" indent="0">
              <a:buNone/>
            </a:pPr>
            <a:r>
              <a:rPr lang="en-US" sz="2000" b="1" dirty="0" smtClean="0"/>
              <a:t>	Activity 6:  </a:t>
            </a:r>
            <a:r>
              <a:rPr lang="en-US" sz="2000" i="1" dirty="0" smtClean="0"/>
              <a:t>Steps Along the Journey:  - </a:t>
            </a:r>
            <a:r>
              <a:rPr lang="en-US" sz="2000" i="1" dirty="0" smtClean="0">
                <a:hlinkClick r:id="rId8" action="ppaction://hlinksldjump"/>
              </a:rPr>
              <a:t>Global Warming</a:t>
            </a:r>
            <a:endParaRPr lang="en-US" sz="2000" i="1" dirty="0" smtClean="0"/>
          </a:p>
          <a:p>
            <a:pPr marL="0" indent="0">
              <a:buNone/>
            </a:pPr>
            <a:r>
              <a:rPr lang="en-US" sz="2000" b="1" i="1" dirty="0"/>
              <a:t>	</a:t>
            </a:r>
            <a:r>
              <a:rPr lang="en-US" sz="2000" b="1" i="1" dirty="0" smtClean="0"/>
              <a:t>		- </a:t>
            </a:r>
            <a:r>
              <a:rPr lang="en-US" sz="2000" i="1" dirty="0" smtClean="0"/>
              <a:t>T</a:t>
            </a:r>
            <a:r>
              <a:rPr lang="en-US" sz="2000" i="1" dirty="0" smtClean="0">
                <a:hlinkClick r:id="rId9" action="ppaction://hlinksldjump"/>
              </a:rPr>
              <a:t>erms</a:t>
            </a:r>
            <a:endParaRPr lang="en-US" sz="2000" i="1" dirty="0"/>
          </a:p>
        </p:txBody>
      </p:sp>
      <p:pic>
        <p:nvPicPr>
          <p:cNvPr id="4" name="Picture 3" descr="GGTM_patch-300x211.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1893" y="138732"/>
            <a:ext cx="1282038" cy="901700"/>
          </a:xfrm>
          <a:prstGeom prst="rect">
            <a:avLst/>
          </a:prstGeom>
        </p:spPr>
      </p:pic>
      <p:sp>
        <p:nvSpPr>
          <p:cNvPr id="7" name="TextBox 6"/>
          <p:cNvSpPr txBox="1"/>
          <p:nvPr/>
        </p:nvSpPr>
        <p:spPr>
          <a:xfrm>
            <a:off x="251258" y="6513580"/>
            <a:ext cx="8641484" cy="246221"/>
          </a:xfrm>
          <a:prstGeom prst="rect">
            <a:avLst/>
          </a:prstGeom>
          <a:noFill/>
        </p:spPr>
        <p:txBody>
          <a:bodyPr wrap="square" rtlCol="0">
            <a:spAutoFit/>
          </a:bodyPr>
          <a:lstStyle/>
          <a:p>
            <a:r>
              <a:rPr lang="en-US" sz="1000" dirty="0"/>
              <a:t> </a:t>
            </a:r>
            <a:r>
              <a:rPr lang="en-US" sz="1000" dirty="0" smtClean="0"/>
              <a:t> ©SETI Institute 2015                    									                            </a:t>
            </a:r>
            <a:r>
              <a:rPr lang="en-US" sz="1000" i="1" dirty="0" smtClean="0"/>
              <a:t>Girls Go to Mars </a:t>
            </a:r>
            <a:r>
              <a:rPr lang="en-US" sz="1000" dirty="0" smtClean="0"/>
              <a:t>Tips for Adult Leaders</a:t>
            </a:r>
            <a:r>
              <a:rPr lang="en-US" sz="1000" i="1" dirty="0" smtClean="0"/>
              <a:t>  </a:t>
            </a:r>
            <a:endParaRPr lang="en-US" sz="1000" dirty="0"/>
          </a:p>
        </p:txBody>
      </p:sp>
    </p:spTree>
    <p:extLst>
      <p:ext uri="{BB962C8B-B14F-4D97-AF65-F5344CB8AC3E}">
        <p14:creationId xmlns:p14="http://schemas.microsoft.com/office/powerpoint/2010/main" val="66292323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a:t>
            </a:r>
            <a:r>
              <a:rPr lang="en-US" dirty="0"/>
              <a:t>Consult Activity for complete list </a:t>
            </a:r>
          </a:p>
          <a:p>
            <a:r>
              <a:rPr lang="en-US" b="1" dirty="0"/>
              <a:t>	</a:t>
            </a:r>
            <a:r>
              <a:rPr lang="en-US" dirty="0" smtClean="0"/>
              <a:t> </a:t>
            </a:r>
            <a:r>
              <a:rPr lang="en-US" b="1" dirty="0" smtClean="0"/>
              <a:t>1- prepare stream table	</a:t>
            </a:r>
          </a:p>
          <a:p>
            <a:r>
              <a:rPr lang="en-US" b="1" dirty="0"/>
              <a:t>	 </a:t>
            </a:r>
            <a:r>
              <a:rPr lang="en-US" b="1" dirty="0" smtClean="0"/>
              <a:t> </a:t>
            </a:r>
            <a:r>
              <a:rPr lang="en-US" dirty="0" smtClean="0"/>
              <a:t>heterogeneous sand</a:t>
            </a: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4:  </a:t>
            </a:r>
            <a:r>
              <a:rPr lang="en-US" sz="2000" b="1" dirty="0" smtClean="0">
                <a:solidFill>
                  <a:srgbClr val="FFFF00"/>
                </a:solidFill>
              </a:rPr>
              <a:t>Water Surface Features</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4 Water Surface Features </a:t>
            </a:r>
            <a:r>
              <a:rPr lang="en-US" sz="1000" i="1" dirty="0" smtClean="0"/>
              <a:t>[</a:t>
            </a:r>
            <a:r>
              <a:rPr lang="en-US" sz="1000" i="1" dirty="0"/>
              <a:t>Adult] </a:t>
            </a:r>
            <a:endParaRPr lang="en-US" sz="1000" dirty="0"/>
          </a:p>
        </p:txBody>
      </p:sp>
      <p:sp>
        <p:nvSpPr>
          <p:cNvPr id="3" name="TextBox 2"/>
          <p:cNvSpPr txBox="1"/>
          <p:nvPr/>
        </p:nvSpPr>
        <p:spPr>
          <a:xfrm>
            <a:off x="157430" y="1690418"/>
            <a:ext cx="184666" cy="369332"/>
          </a:xfrm>
          <a:prstGeom prst="rect">
            <a:avLst/>
          </a:prstGeom>
          <a:noFill/>
        </p:spPr>
        <p:txBody>
          <a:bodyPr wrap="none" rtlCol="0">
            <a:spAutoFit/>
          </a:bodyPr>
          <a:lstStyle/>
          <a:p>
            <a:r>
              <a:rPr lang="en-US" b="1" dirty="0">
                <a:solidFill>
                  <a:srgbClr val="008000"/>
                </a:solidFill>
              </a:rPr>
              <a:t> </a:t>
            </a:r>
            <a:endParaRPr lang="en-US" dirty="0" smtClean="0"/>
          </a:p>
        </p:txBody>
      </p:sp>
      <p:sp>
        <p:nvSpPr>
          <p:cNvPr id="5" name="TextBox 4"/>
          <p:cNvSpPr txBox="1"/>
          <p:nvPr/>
        </p:nvSpPr>
        <p:spPr>
          <a:xfrm>
            <a:off x="195076" y="1690418"/>
            <a:ext cx="8728159" cy="1631216"/>
          </a:xfrm>
          <a:prstGeom prst="rect">
            <a:avLst/>
          </a:prstGeom>
          <a:noFill/>
        </p:spPr>
        <p:txBody>
          <a:bodyPr wrap="none" rtlCol="0">
            <a:spAutoFit/>
          </a:bodyPr>
          <a:lstStyle/>
          <a:p>
            <a:pPr marL="457200" indent="-457200">
              <a:buFont typeface="+mj-lt"/>
              <a:buAutoNum type="arabicPeriod" startAt="3"/>
            </a:pPr>
            <a:r>
              <a:rPr lang="en-US" sz="2000" b="1" u="sng" dirty="0" smtClean="0">
                <a:solidFill>
                  <a:srgbClr val="008000"/>
                </a:solidFill>
              </a:rPr>
              <a:t>Make an alluvial </a:t>
            </a:r>
            <a:r>
              <a:rPr lang="en-US" sz="2000" b="1" u="sng" dirty="0">
                <a:solidFill>
                  <a:srgbClr val="008000"/>
                </a:solidFill>
              </a:rPr>
              <a:t>f</a:t>
            </a:r>
            <a:r>
              <a:rPr lang="en-US" sz="2000" b="1" u="sng" dirty="0" smtClean="0">
                <a:solidFill>
                  <a:srgbClr val="008000"/>
                </a:solidFill>
              </a:rPr>
              <a:t>an: </a:t>
            </a:r>
            <a:r>
              <a:rPr lang="en-US" sz="2000" dirty="0" smtClean="0"/>
              <a:t>To produce an alluvial fan may take a little practice, but</a:t>
            </a:r>
            <a:br>
              <a:rPr lang="en-US" sz="2000" dirty="0" smtClean="0"/>
            </a:br>
            <a:r>
              <a:rPr lang="en-US" sz="2000" dirty="0" smtClean="0"/>
              <a:t> it’s easy to re-set the sand mixture and try again.  These alluvial fans are </a:t>
            </a:r>
            <a:br>
              <a:rPr lang="en-US" sz="2000" dirty="0" smtClean="0"/>
            </a:br>
            <a:r>
              <a:rPr lang="en-US" sz="2000" dirty="0" smtClean="0"/>
              <a:t>important. They show features that link evidence of flowing water on Earth </a:t>
            </a:r>
            <a:br>
              <a:rPr lang="en-US" sz="2000" dirty="0" smtClean="0"/>
            </a:br>
            <a:r>
              <a:rPr lang="en-US" sz="2000" dirty="0" smtClean="0"/>
              <a:t>with Mars.  </a:t>
            </a:r>
            <a:r>
              <a:rPr lang="en-US" sz="2000" u="sng" dirty="0" smtClean="0"/>
              <a:t>This evidence adds support in favor of a more robust atmosphere </a:t>
            </a:r>
            <a:br>
              <a:rPr lang="en-US" sz="2000" u="sng" dirty="0" smtClean="0"/>
            </a:br>
            <a:r>
              <a:rPr lang="en-US" sz="2000" u="sng" dirty="0" smtClean="0"/>
              <a:t>for Mars at an earlier time.</a:t>
            </a:r>
            <a:endParaRPr lang="en-US" u="sng" dirty="0"/>
          </a:p>
        </p:txBody>
      </p:sp>
      <p:grpSp>
        <p:nvGrpSpPr>
          <p:cNvPr id="22" name="Group 21"/>
          <p:cNvGrpSpPr/>
          <p:nvPr/>
        </p:nvGrpSpPr>
        <p:grpSpPr>
          <a:xfrm>
            <a:off x="713822" y="3273062"/>
            <a:ext cx="6894910" cy="2633426"/>
            <a:chOff x="744184" y="2878315"/>
            <a:chExt cx="7352059" cy="2850796"/>
          </a:xfrm>
        </p:grpSpPr>
        <p:pic>
          <p:nvPicPr>
            <p:cNvPr id="13" name="Picture 12" descr="afan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546968">
              <a:off x="1164159" y="2755487"/>
              <a:ext cx="2519853" cy="3359804"/>
            </a:xfrm>
            <a:prstGeom prst="rect">
              <a:avLst/>
            </a:prstGeom>
          </p:spPr>
        </p:pic>
        <p:pic>
          <p:nvPicPr>
            <p:cNvPr id="9" name="Picture 8" descr="alluvial_fan_lg.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1971" y="2878315"/>
              <a:ext cx="3734272" cy="2487084"/>
            </a:xfrm>
            <a:prstGeom prst="rect">
              <a:avLst/>
            </a:prstGeom>
          </p:spPr>
        </p:pic>
        <p:sp>
          <p:nvSpPr>
            <p:cNvPr id="15" name="TextBox 14"/>
            <p:cNvSpPr txBox="1"/>
            <p:nvPr/>
          </p:nvSpPr>
          <p:spPr>
            <a:xfrm>
              <a:off x="6052532" y="5467501"/>
              <a:ext cx="2043711" cy="261610"/>
            </a:xfrm>
            <a:prstGeom prst="rect">
              <a:avLst/>
            </a:prstGeom>
            <a:noFill/>
          </p:spPr>
          <p:txBody>
            <a:bodyPr wrap="none" rtlCol="0">
              <a:spAutoFit/>
            </a:bodyPr>
            <a:lstStyle/>
            <a:p>
              <a:r>
                <a:rPr lang="en-US" sz="1100" dirty="0" smtClean="0"/>
                <a:t>Image credit: windows2universe</a:t>
              </a:r>
              <a:endParaRPr lang="en-US" sz="1100" dirty="0"/>
            </a:p>
          </p:txBody>
        </p:sp>
      </p:grpSp>
      <p:sp>
        <p:nvSpPr>
          <p:cNvPr id="26" name="TextBox 25"/>
          <p:cNvSpPr txBox="1"/>
          <p:nvPr/>
        </p:nvSpPr>
        <p:spPr>
          <a:xfrm>
            <a:off x="7874399" y="5440209"/>
            <a:ext cx="1235472" cy="646331"/>
          </a:xfrm>
          <a:prstGeom prst="rect">
            <a:avLst/>
          </a:prstGeom>
          <a:noFill/>
        </p:spPr>
        <p:txBody>
          <a:bodyPr wrap="none" rtlCol="0">
            <a:spAutoFit/>
          </a:bodyPr>
          <a:lstStyle/>
          <a:p>
            <a:r>
              <a:rPr lang="en-US" b="1" dirty="0" smtClean="0">
                <a:solidFill>
                  <a:srgbClr val="0000FF"/>
                </a:solidFill>
              </a:rPr>
              <a:t>Earth:</a:t>
            </a:r>
            <a:br>
              <a:rPr lang="en-US" b="1" dirty="0" smtClean="0">
                <a:solidFill>
                  <a:srgbClr val="0000FF"/>
                </a:solidFill>
              </a:rPr>
            </a:br>
            <a:r>
              <a:rPr lang="en-US" b="1" dirty="0" smtClean="0">
                <a:solidFill>
                  <a:srgbClr val="0000FF"/>
                </a:solidFill>
              </a:rPr>
              <a:t>alluvial fan</a:t>
            </a:r>
            <a:endParaRPr lang="en-US" b="1" dirty="0">
              <a:solidFill>
                <a:srgbClr val="0000FF"/>
              </a:solidFill>
            </a:endParaRPr>
          </a:p>
        </p:txBody>
      </p:sp>
      <p:sp>
        <p:nvSpPr>
          <p:cNvPr id="28" name="TextBox 27"/>
          <p:cNvSpPr txBox="1"/>
          <p:nvPr/>
        </p:nvSpPr>
        <p:spPr>
          <a:xfrm>
            <a:off x="1834446" y="4092224"/>
            <a:ext cx="589412" cy="369332"/>
          </a:xfrm>
          <a:prstGeom prst="rect">
            <a:avLst/>
          </a:prstGeom>
          <a:noFill/>
        </p:spPr>
        <p:txBody>
          <a:bodyPr wrap="none" rtlCol="0">
            <a:spAutoFit/>
          </a:bodyPr>
          <a:lstStyle/>
          <a:p>
            <a:r>
              <a:rPr lang="en-US" dirty="0" smtClean="0"/>
              <a:t>rock</a:t>
            </a:r>
            <a:endParaRPr lang="en-US" dirty="0"/>
          </a:p>
        </p:txBody>
      </p:sp>
      <p:sp>
        <p:nvSpPr>
          <p:cNvPr id="29" name="TextBox 28"/>
          <p:cNvSpPr txBox="1"/>
          <p:nvPr/>
        </p:nvSpPr>
        <p:spPr>
          <a:xfrm>
            <a:off x="2846278" y="5548228"/>
            <a:ext cx="2189459" cy="646331"/>
          </a:xfrm>
          <a:prstGeom prst="rect">
            <a:avLst/>
          </a:prstGeom>
          <a:noFill/>
        </p:spPr>
        <p:txBody>
          <a:bodyPr wrap="none" rtlCol="0">
            <a:spAutoFit/>
          </a:bodyPr>
          <a:lstStyle/>
          <a:p>
            <a:r>
              <a:rPr lang="en-US" b="1" dirty="0" smtClean="0">
                <a:solidFill>
                  <a:srgbClr val="0000FF"/>
                </a:solidFill>
              </a:rPr>
              <a:t>Stream Table Model:</a:t>
            </a:r>
          </a:p>
          <a:p>
            <a:r>
              <a:rPr lang="en-US" b="1" dirty="0" smtClean="0">
                <a:solidFill>
                  <a:srgbClr val="0000FF"/>
                </a:solidFill>
              </a:rPr>
              <a:t>alluvial fan</a:t>
            </a:r>
            <a:endParaRPr lang="en-US" b="1" dirty="0">
              <a:solidFill>
                <a:srgbClr val="0000FF"/>
              </a:solidFill>
            </a:endParaRPr>
          </a:p>
        </p:txBody>
      </p:sp>
      <p:sp>
        <p:nvSpPr>
          <p:cNvPr id="32" name="Freeform 31"/>
          <p:cNvSpPr/>
          <p:nvPr/>
        </p:nvSpPr>
        <p:spPr>
          <a:xfrm>
            <a:off x="845957" y="3781778"/>
            <a:ext cx="2921710" cy="2146168"/>
          </a:xfrm>
          <a:custGeom>
            <a:avLst/>
            <a:gdLst>
              <a:gd name="connsiteX0" fmla="*/ 1341265 w 2921710"/>
              <a:gd name="connsiteY0" fmla="*/ 0 h 2146168"/>
              <a:gd name="connsiteX1" fmla="*/ 1341265 w 2921710"/>
              <a:gd name="connsiteY1" fmla="*/ 0 h 2146168"/>
              <a:gd name="connsiteX2" fmla="*/ 988487 w 2921710"/>
              <a:gd name="connsiteY2" fmla="*/ 14111 h 2146168"/>
              <a:gd name="connsiteX3" fmla="*/ 903821 w 2921710"/>
              <a:gd name="connsiteY3" fmla="*/ 56444 h 2146168"/>
              <a:gd name="connsiteX4" fmla="*/ 790932 w 2921710"/>
              <a:gd name="connsiteY4" fmla="*/ 84666 h 2146168"/>
              <a:gd name="connsiteX5" fmla="*/ 706265 w 2921710"/>
              <a:gd name="connsiteY5" fmla="*/ 112889 h 2146168"/>
              <a:gd name="connsiteX6" fmla="*/ 522821 w 2921710"/>
              <a:gd name="connsiteY6" fmla="*/ 169333 h 2146168"/>
              <a:gd name="connsiteX7" fmla="*/ 438154 w 2921710"/>
              <a:gd name="connsiteY7" fmla="*/ 197555 h 2146168"/>
              <a:gd name="connsiteX8" fmla="*/ 409932 w 2921710"/>
              <a:gd name="connsiteY8" fmla="*/ 225778 h 2146168"/>
              <a:gd name="connsiteX9" fmla="*/ 325265 w 2921710"/>
              <a:gd name="connsiteY9" fmla="*/ 254000 h 2146168"/>
              <a:gd name="connsiteX10" fmla="*/ 282932 w 2921710"/>
              <a:gd name="connsiteY10" fmla="*/ 296333 h 2146168"/>
              <a:gd name="connsiteX11" fmla="*/ 254710 w 2921710"/>
              <a:gd name="connsiteY11" fmla="*/ 395111 h 2146168"/>
              <a:gd name="connsiteX12" fmla="*/ 212376 w 2921710"/>
              <a:gd name="connsiteY12" fmla="*/ 522111 h 2146168"/>
              <a:gd name="connsiteX13" fmla="*/ 155932 w 2921710"/>
              <a:gd name="connsiteY13" fmla="*/ 663222 h 2146168"/>
              <a:gd name="connsiteX14" fmla="*/ 127710 w 2921710"/>
              <a:gd name="connsiteY14" fmla="*/ 762000 h 2146168"/>
              <a:gd name="connsiteX15" fmla="*/ 113599 w 2921710"/>
              <a:gd name="connsiteY15" fmla="*/ 804333 h 2146168"/>
              <a:gd name="connsiteX16" fmla="*/ 85376 w 2921710"/>
              <a:gd name="connsiteY16" fmla="*/ 846666 h 2146168"/>
              <a:gd name="connsiteX17" fmla="*/ 99487 w 2921710"/>
              <a:gd name="connsiteY17" fmla="*/ 903111 h 2146168"/>
              <a:gd name="connsiteX18" fmla="*/ 57154 w 2921710"/>
              <a:gd name="connsiteY18" fmla="*/ 917222 h 2146168"/>
              <a:gd name="connsiteX19" fmla="*/ 43043 w 2921710"/>
              <a:gd name="connsiteY19" fmla="*/ 959555 h 2146168"/>
              <a:gd name="connsiteX20" fmla="*/ 710 w 2921710"/>
              <a:gd name="connsiteY20" fmla="*/ 1044222 h 2146168"/>
              <a:gd name="connsiteX21" fmla="*/ 14821 w 2921710"/>
              <a:gd name="connsiteY21" fmla="*/ 1128889 h 2146168"/>
              <a:gd name="connsiteX22" fmla="*/ 710 w 2921710"/>
              <a:gd name="connsiteY22" fmla="*/ 1171222 h 2146168"/>
              <a:gd name="connsiteX23" fmla="*/ 14821 w 2921710"/>
              <a:gd name="connsiteY23" fmla="*/ 1298222 h 2146168"/>
              <a:gd name="connsiteX24" fmla="*/ 28932 w 2921710"/>
              <a:gd name="connsiteY24" fmla="*/ 1382889 h 2146168"/>
              <a:gd name="connsiteX25" fmla="*/ 71265 w 2921710"/>
              <a:gd name="connsiteY25" fmla="*/ 1509889 h 2146168"/>
              <a:gd name="connsiteX26" fmla="*/ 85376 w 2921710"/>
              <a:gd name="connsiteY26" fmla="*/ 1566333 h 2146168"/>
              <a:gd name="connsiteX27" fmla="*/ 99487 w 2921710"/>
              <a:gd name="connsiteY27" fmla="*/ 1608666 h 2146168"/>
              <a:gd name="connsiteX28" fmla="*/ 85376 w 2921710"/>
              <a:gd name="connsiteY28" fmla="*/ 1665111 h 2146168"/>
              <a:gd name="connsiteX29" fmla="*/ 141821 w 2921710"/>
              <a:gd name="connsiteY29" fmla="*/ 1792111 h 2146168"/>
              <a:gd name="connsiteX30" fmla="*/ 170043 w 2921710"/>
              <a:gd name="connsiteY30" fmla="*/ 1890889 h 2146168"/>
              <a:gd name="connsiteX31" fmla="*/ 254710 w 2921710"/>
              <a:gd name="connsiteY31" fmla="*/ 1947333 h 2146168"/>
              <a:gd name="connsiteX32" fmla="*/ 325265 w 2921710"/>
              <a:gd name="connsiteY32" fmla="*/ 1975555 h 2146168"/>
              <a:gd name="connsiteX33" fmla="*/ 438154 w 2921710"/>
              <a:gd name="connsiteY33" fmla="*/ 2046111 h 2146168"/>
              <a:gd name="connsiteX34" fmla="*/ 480487 w 2921710"/>
              <a:gd name="connsiteY34" fmla="*/ 2060222 h 2146168"/>
              <a:gd name="connsiteX35" fmla="*/ 536932 w 2921710"/>
              <a:gd name="connsiteY35" fmla="*/ 2102555 h 2146168"/>
              <a:gd name="connsiteX36" fmla="*/ 960265 w 2921710"/>
              <a:gd name="connsiteY36" fmla="*/ 2116666 h 2146168"/>
              <a:gd name="connsiteX37" fmla="*/ 1044932 w 2921710"/>
              <a:gd name="connsiteY37" fmla="*/ 2088444 h 2146168"/>
              <a:gd name="connsiteX38" fmla="*/ 1129599 w 2921710"/>
              <a:gd name="connsiteY38" fmla="*/ 2046111 h 2146168"/>
              <a:gd name="connsiteX39" fmla="*/ 1327154 w 2921710"/>
              <a:gd name="connsiteY39" fmla="*/ 2003778 h 2146168"/>
              <a:gd name="connsiteX40" fmla="*/ 1411821 w 2921710"/>
              <a:gd name="connsiteY40" fmla="*/ 1947333 h 2146168"/>
              <a:gd name="connsiteX41" fmla="*/ 1454154 w 2921710"/>
              <a:gd name="connsiteY41" fmla="*/ 1933222 h 2146168"/>
              <a:gd name="connsiteX42" fmla="*/ 1482376 w 2921710"/>
              <a:gd name="connsiteY42" fmla="*/ 1890889 h 2146168"/>
              <a:gd name="connsiteX43" fmla="*/ 1567043 w 2921710"/>
              <a:gd name="connsiteY43" fmla="*/ 1848555 h 2146168"/>
              <a:gd name="connsiteX44" fmla="*/ 1595265 w 2921710"/>
              <a:gd name="connsiteY44" fmla="*/ 1806222 h 2146168"/>
              <a:gd name="connsiteX45" fmla="*/ 1679932 w 2921710"/>
              <a:gd name="connsiteY45" fmla="*/ 1792111 h 2146168"/>
              <a:gd name="connsiteX46" fmla="*/ 1764599 w 2921710"/>
              <a:gd name="connsiteY46" fmla="*/ 1749778 h 2146168"/>
              <a:gd name="connsiteX47" fmla="*/ 1806932 w 2921710"/>
              <a:gd name="connsiteY47" fmla="*/ 1735666 h 2146168"/>
              <a:gd name="connsiteX48" fmla="*/ 1891599 w 2921710"/>
              <a:gd name="connsiteY48" fmla="*/ 1651000 h 2146168"/>
              <a:gd name="connsiteX49" fmla="*/ 1976265 w 2921710"/>
              <a:gd name="connsiteY49" fmla="*/ 1608666 h 2146168"/>
              <a:gd name="connsiteX50" fmla="*/ 2060932 w 2921710"/>
              <a:gd name="connsiteY50" fmla="*/ 1524000 h 2146168"/>
              <a:gd name="connsiteX51" fmla="*/ 2103265 w 2921710"/>
              <a:gd name="connsiteY51" fmla="*/ 1495778 h 2146168"/>
              <a:gd name="connsiteX52" fmla="*/ 2131487 w 2921710"/>
              <a:gd name="connsiteY52" fmla="*/ 1453444 h 2146168"/>
              <a:gd name="connsiteX53" fmla="*/ 2216154 w 2921710"/>
              <a:gd name="connsiteY53" fmla="*/ 1411111 h 2146168"/>
              <a:gd name="connsiteX54" fmla="*/ 2300821 w 2921710"/>
              <a:gd name="connsiteY54" fmla="*/ 1340555 h 2146168"/>
              <a:gd name="connsiteX55" fmla="*/ 2343154 w 2921710"/>
              <a:gd name="connsiteY55" fmla="*/ 1326444 h 2146168"/>
              <a:gd name="connsiteX56" fmla="*/ 2385487 w 2921710"/>
              <a:gd name="connsiteY56" fmla="*/ 1284111 h 2146168"/>
              <a:gd name="connsiteX57" fmla="*/ 2441932 w 2921710"/>
              <a:gd name="connsiteY57" fmla="*/ 1213555 h 2146168"/>
              <a:gd name="connsiteX58" fmla="*/ 2498376 w 2921710"/>
              <a:gd name="connsiteY58" fmla="*/ 1128889 h 2146168"/>
              <a:gd name="connsiteX59" fmla="*/ 2512487 w 2921710"/>
              <a:gd name="connsiteY59" fmla="*/ 1086555 h 2146168"/>
              <a:gd name="connsiteX60" fmla="*/ 2568932 w 2921710"/>
              <a:gd name="connsiteY60" fmla="*/ 1072444 h 2146168"/>
              <a:gd name="connsiteX61" fmla="*/ 2611265 w 2921710"/>
              <a:gd name="connsiteY61" fmla="*/ 1044222 h 2146168"/>
              <a:gd name="connsiteX62" fmla="*/ 2667710 w 2921710"/>
              <a:gd name="connsiteY62" fmla="*/ 931333 h 2146168"/>
              <a:gd name="connsiteX63" fmla="*/ 2724154 w 2921710"/>
              <a:gd name="connsiteY63" fmla="*/ 860778 h 2146168"/>
              <a:gd name="connsiteX64" fmla="*/ 2738265 w 2921710"/>
              <a:gd name="connsiteY64" fmla="*/ 818444 h 2146168"/>
              <a:gd name="connsiteX65" fmla="*/ 2780599 w 2921710"/>
              <a:gd name="connsiteY65" fmla="*/ 790222 h 2146168"/>
              <a:gd name="connsiteX66" fmla="*/ 2822932 w 2921710"/>
              <a:gd name="connsiteY66" fmla="*/ 747889 h 2146168"/>
              <a:gd name="connsiteX67" fmla="*/ 2879376 w 2921710"/>
              <a:gd name="connsiteY67" fmla="*/ 677333 h 2146168"/>
              <a:gd name="connsiteX68" fmla="*/ 2907599 w 2921710"/>
              <a:gd name="connsiteY68" fmla="*/ 620889 h 2146168"/>
              <a:gd name="connsiteX69" fmla="*/ 2921710 w 2921710"/>
              <a:gd name="connsiteY69" fmla="*/ 536222 h 2146168"/>
              <a:gd name="connsiteX70" fmla="*/ 2907599 w 2921710"/>
              <a:gd name="connsiteY70" fmla="*/ 493889 h 2146168"/>
              <a:gd name="connsiteX71" fmla="*/ 2879376 w 2921710"/>
              <a:gd name="connsiteY71" fmla="*/ 381000 h 2146168"/>
              <a:gd name="connsiteX72" fmla="*/ 2879376 w 2921710"/>
              <a:gd name="connsiteY72" fmla="*/ 381000 h 2146168"/>
              <a:gd name="connsiteX73" fmla="*/ 2879376 w 2921710"/>
              <a:gd name="connsiteY73" fmla="*/ 381000 h 2146168"/>
              <a:gd name="connsiteX74" fmla="*/ 2879376 w 2921710"/>
              <a:gd name="connsiteY74" fmla="*/ 381000 h 2146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2921710" h="2146168">
                <a:moveTo>
                  <a:pt x="1341265" y="0"/>
                </a:moveTo>
                <a:lnTo>
                  <a:pt x="1341265" y="0"/>
                </a:lnTo>
                <a:cubicBezTo>
                  <a:pt x="1223672" y="4704"/>
                  <a:pt x="1105875" y="5726"/>
                  <a:pt x="988487" y="14111"/>
                </a:cubicBezTo>
                <a:cubicBezTo>
                  <a:pt x="947107" y="17067"/>
                  <a:pt x="939099" y="38805"/>
                  <a:pt x="903821" y="56444"/>
                </a:cubicBezTo>
                <a:cubicBezTo>
                  <a:pt x="869568" y="73570"/>
                  <a:pt x="826354" y="75005"/>
                  <a:pt x="790932" y="84666"/>
                </a:cubicBezTo>
                <a:cubicBezTo>
                  <a:pt x="762231" y="92494"/>
                  <a:pt x="733886" y="101840"/>
                  <a:pt x="706265" y="112889"/>
                </a:cubicBezTo>
                <a:cubicBezTo>
                  <a:pt x="487494" y="200397"/>
                  <a:pt x="832098" y="66242"/>
                  <a:pt x="522821" y="169333"/>
                </a:cubicBezTo>
                <a:lnTo>
                  <a:pt x="438154" y="197555"/>
                </a:lnTo>
                <a:cubicBezTo>
                  <a:pt x="428747" y="206963"/>
                  <a:pt x="421832" y="219828"/>
                  <a:pt x="409932" y="225778"/>
                </a:cubicBezTo>
                <a:cubicBezTo>
                  <a:pt x="383324" y="239082"/>
                  <a:pt x="325265" y="254000"/>
                  <a:pt x="325265" y="254000"/>
                </a:cubicBezTo>
                <a:cubicBezTo>
                  <a:pt x="311154" y="268111"/>
                  <a:pt x="294002" y="279729"/>
                  <a:pt x="282932" y="296333"/>
                </a:cubicBezTo>
                <a:cubicBezTo>
                  <a:pt x="274215" y="309408"/>
                  <a:pt x="257398" y="386374"/>
                  <a:pt x="254710" y="395111"/>
                </a:cubicBezTo>
                <a:cubicBezTo>
                  <a:pt x="241587" y="437761"/>
                  <a:pt x="212376" y="522111"/>
                  <a:pt x="212376" y="522111"/>
                </a:cubicBezTo>
                <a:cubicBezTo>
                  <a:pt x="177890" y="729032"/>
                  <a:pt x="229002" y="502467"/>
                  <a:pt x="155932" y="663222"/>
                </a:cubicBezTo>
                <a:cubicBezTo>
                  <a:pt x="141762" y="694396"/>
                  <a:pt x="137550" y="729201"/>
                  <a:pt x="127710" y="762000"/>
                </a:cubicBezTo>
                <a:cubicBezTo>
                  <a:pt x="123436" y="776247"/>
                  <a:pt x="120251" y="791029"/>
                  <a:pt x="113599" y="804333"/>
                </a:cubicBezTo>
                <a:cubicBezTo>
                  <a:pt x="106014" y="819502"/>
                  <a:pt x="94784" y="832555"/>
                  <a:pt x="85376" y="846666"/>
                </a:cubicBezTo>
                <a:cubicBezTo>
                  <a:pt x="90080" y="865481"/>
                  <a:pt x="106690" y="885104"/>
                  <a:pt x="99487" y="903111"/>
                </a:cubicBezTo>
                <a:cubicBezTo>
                  <a:pt x="93963" y="916921"/>
                  <a:pt x="67672" y="906704"/>
                  <a:pt x="57154" y="917222"/>
                </a:cubicBezTo>
                <a:cubicBezTo>
                  <a:pt x="46636" y="927740"/>
                  <a:pt x="49695" y="946251"/>
                  <a:pt x="43043" y="959555"/>
                </a:cubicBezTo>
                <a:cubicBezTo>
                  <a:pt x="-11666" y="1068974"/>
                  <a:pt x="36178" y="937818"/>
                  <a:pt x="710" y="1044222"/>
                </a:cubicBezTo>
                <a:cubicBezTo>
                  <a:pt x="5414" y="1072444"/>
                  <a:pt x="14821" y="1100277"/>
                  <a:pt x="14821" y="1128889"/>
                </a:cubicBezTo>
                <a:cubicBezTo>
                  <a:pt x="14821" y="1143763"/>
                  <a:pt x="710" y="1156348"/>
                  <a:pt x="710" y="1171222"/>
                </a:cubicBezTo>
                <a:cubicBezTo>
                  <a:pt x="710" y="1213816"/>
                  <a:pt x="10117" y="1255889"/>
                  <a:pt x="14821" y="1298222"/>
                </a:cubicBezTo>
                <a:cubicBezTo>
                  <a:pt x="-12650" y="1380635"/>
                  <a:pt x="1577" y="1300825"/>
                  <a:pt x="28932" y="1382889"/>
                </a:cubicBezTo>
                <a:cubicBezTo>
                  <a:pt x="79629" y="1534982"/>
                  <a:pt x="7138" y="1413697"/>
                  <a:pt x="71265" y="1509889"/>
                </a:cubicBezTo>
                <a:cubicBezTo>
                  <a:pt x="75969" y="1528704"/>
                  <a:pt x="80048" y="1547685"/>
                  <a:pt x="85376" y="1566333"/>
                </a:cubicBezTo>
                <a:cubicBezTo>
                  <a:pt x="89462" y="1580635"/>
                  <a:pt x="99487" y="1593792"/>
                  <a:pt x="99487" y="1608666"/>
                </a:cubicBezTo>
                <a:cubicBezTo>
                  <a:pt x="99487" y="1628060"/>
                  <a:pt x="90080" y="1646296"/>
                  <a:pt x="85376" y="1665111"/>
                </a:cubicBezTo>
                <a:cubicBezTo>
                  <a:pt x="118962" y="1765867"/>
                  <a:pt x="97097" y="1725025"/>
                  <a:pt x="141821" y="1792111"/>
                </a:cubicBezTo>
                <a:cubicBezTo>
                  <a:pt x="143703" y="1799637"/>
                  <a:pt x="161946" y="1878743"/>
                  <a:pt x="170043" y="1890889"/>
                </a:cubicBezTo>
                <a:cubicBezTo>
                  <a:pt x="202449" y="1939498"/>
                  <a:pt x="208683" y="1930073"/>
                  <a:pt x="254710" y="1947333"/>
                </a:cubicBezTo>
                <a:cubicBezTo>
                  <a:pt x="278427" y="1956227"/>
                  <a:pt x="302118" y="1965267"/>
                  <a:pt x="325265" y="1975555"/>
                </a:cubicBezTo>
                <a:cubicBezTo>
                  <a:pt x="461010" y="2035887"/>
                  <a:pt x="299740" y="1967017"/>
                  <a:pt x="438154" y="2046111"/>
                </a:cubicBezTo>
                <a:cubicBezTo>
                  <a:pt x="451069" y="2053491"/>
                  <a:pt x="466376" y="2055518"/>
                  <a:pt x="480487" y="2060222"/>
                </a:cubicBezTo>
                <a:cubicBezTo>
                  <a:pt x="499302" y="2074333"/>
                  <a:pt x="516988" y="2090090"/>
                  <a:pt x="536932" y="2102555"/>
                </a:cubicBezTo>
                <a:cubicBezTo>
                  <a:pt x="671587" y="2186715"/>
                  <a:pt x="754197" y="2124592"/>
                  <a:pt x="960265" y="2116666"/>
                </a:cubicBezTo>
                <a:cubicBezTo>
                  <a:pt x="988487" y="2107259"/>
                  <a:pt x="1020179" y="2104946"/>
                  <a:pt x="1044932" y="2088444"/>
                </a:cubicBezTo>
                <a:cubicBezTo>
                  <a:pt x="1099641" y="2051971"/>
                  <a:pt x="1071176" y="2065585"/>
                  <a:pt x="1129599" y="2046111"/>
                </a:cubicBezTo>
                <a:cubicBezTo>
                  <a:pt x="1245806" y="1968640"/>
                  <a:pt x="1061162" y="2082011"/>
                  <a:pt x="1327154" y="2003778"/>
                </a:cubicBezTo>
                <a:cubicBezTo>
                  <a:pt x="1359695" y="1994207"/>
                  <a:pt x="1379643" y="1958059"/>
                  <a:pt x="1411821" y="1947333"/>
                </a:cubicBezTo>
                <a:lnTo>
                  <a:pt x="1454154" y="1933222"/>
                </a:lnTo>
                <a:cubicBezTo>
                  <a:pt x="1463561" y="1919111"/>
                  <a:pt x="1470384" y="1902881"/>
                  <a:pt x="1482376" y="1890889"/>
                </a:cubicBezTo>
                <a:cubicBezTo>
                  <a:pt x="1509732" y="1863533"/>
                  <a:pt x="1532611" y="1860032"/>
                  <a:pt x="1567043" y="1848555"/>
                </a:cubicBezTo>
                <a:cubicBezTo>
                  <a:pt x="1576450" y="1834444"/>
                  <a:pt x="1580096" y="1813806"/>
                  <a:pt x="1595265" y="1806222"/>
                </a:cubicBezTo>
                <a:cubicBezTo>
                  <a:pt x="1620856" y="1793427"/>
                  <a:pt x="1652002" y="1798318"/>
                  <a:pt x="1679932" y="1792111"/>
                </a:cubicBezTo>
                <a:cubicBezTo>
                  <a:pt x="1743771" y="1777925"/>
                  <a:pt x="1703713" y="1780222"/>
                  <a:pt x="1764599" y="1749778"/>
                </a:cubicBezTo>
                <a:cubicBezTo>
                  <a:pt x="1777903" y="1743126"/>
                  <a:pt x="1792821" y="1740370"/>
                  <a:pt x="1806932" y="1735666"/>
                </a:cubicBezTo>
                <a:cubicBezTo>
                  <a:pt x="1835154" y="1707444"/>
                  <a:pt x="1855901" y="1668850"/>
                  <a:pt x="1891599" y="1651000"/>
                </a:cubicBezTo>
                <a:cubicBezTo>
                  <a:pt x="1919821" y="1636889"/>
                  <a:pt x="1951022" y="1627598"/>
                  <a:pt x="1976265" y="1608666"/>
                </a:cubicBezTo>
                <a:cubicBezTo>
                  <a:pt x="2008195" y="1584719"/>
                  <a:pt x="2027723" y="1546139"/>
                  <a:pt x="2060932" y="1524000"/>
                </a:cubicBezTo>
                <a:lnTo>
                  <a:pt x="2103265" y="1495778"/>
                </a:lnTo>
                <a:cubicBezTo>
                  <a:pt x="2112672" y="1481667"/>
                  <a:pt x="2119495" y="1465436"/>
                  <a:pt x="2131487" y="1453444"/>
                </a:cubicBezTo>
                <a:cubicBezTo>
                  <a:pt x="2171926" y="1413005"/>
                  <a:pt x="2170248" y="1434064"/>
                  <a:pt x="2216154" y="1411111"/>
                </a:cubicBezTo>
                <a:cubicBezTo>
                  <a:pt x="2308486" y="1364945"/>
                  <a:pt x="2207199" y="1402970"/>
                  <a:pt x="2300821" y="1340555"/>
                </a:cubicBezTo>
                <a:cubicBezTo>
                  <a:pt x="2313197" y="1332304"/>
                  <a:pt x="2329043" y="1331148"/>
                  <a:pt x="2343154" y="1326444"/>
                </a:cubicBezTo>
                <a:cubicBezTo>
                  <a:pt x="2357265" y="1312333"/>
                  <a:pt x="2372711" y="1299442"/>
                  <a:pt x="2385487" y="1284111"/>
                </a:cubicBezTo>
                <a:cubicBezTo>
                  <a:pt x="2474502" y="1177294"/>
                  <a:pt x="2359818" y="1295672"/>
                  <a:pt x="2441932" y="1213555"/>
                </a:cubicBezTo>
                <a:cubicBezTo>
                  <a:pt x="2475485" y="1112896"/>
                  <a:pt x="2427908" y="1234593"/>
                  <a:pt x="2498376" y="1128889"/>
                </a:cubicBezTo>
                <a:cubicBezTo>
                  <a:pt x="2506627" y="1116513"/>
                  <a:pt x="2500872" y="1095847"/>
                  <a:pt x="2512487" y="1086555"/>
                </a:cubicBezTo>
                <a:cubicBezTo>
                  <a:pt x="2527631" y="1074440"/>
                  <a:pt x="2550117" y="1077148"/>
                  <a:pt x="2568932" y="1072444"/>
                </a:cubicBezTo>
                <a:cubicBezTo>
                  <a:pt x="2583043" y="1063037"/>
                  <a:pt x="2602277" y="1058604"/>
                  <a:pt x="2611265" y="1044222"/>
                </a:cubicBezTo>
                <a:cubicBezTo>
                  <a:pt x="2719357" y="871273"/>
                  <a:pt x="2584613" y="1014427"/>
                  <a:pt x="2667710" y="931333"/>
                </a:cubicBezTo>
                <a:cubicBezTo>
                  <a:pt x="2703179" y="824926"/>
                  <a:pt x="2651208" y="951962"/>
                  <a:pt x="2724154" y="860778"/>
                </a:cubicBezTo>
                <a:cubicBezTo>
                  <a:pt x="2733446" y="849163"/>
                  <a:pt x="2728973" y="830059"/>
                  <a:pt x="2738265" y="818444"/>
                </a:cubicBezTo>
                <a:cubicBezTo>
                  <a:pt x="2748860" y="805201"/>
                  <a:pt x="2767570" y="801079"/>
                  <a:pt x="2780599" y="790222"/>
                </a:cubicBezTo>
                <a:cubicBezTo>
                  <a:pt x="2795930" y="777447"/>
                  <a:pt x="2808821" y="762000"/>
                  <a:pt x="2822932" y="747889"/>
                </a:cubicBezTo>
                <a:cubicBezTo>
                  <a:pt x="2856622" y="646816"/>
                  <a:pt x="2808458" y="762434"/>
                  <a:pt x="2879376" y="677333"/>
                </a:cubicBezTo>
                <a:cubicBezTo>
                  <a:pt x="2892843" y="661173"/>
                  <a:pt x="2898191" y="639704"/>
                  <a:pt x="2907599" y="620889"/>
                </a:cubicBezTo>
                <a:cubicBezTo>
                  <a:pt x="2912303" y="592667"/>
                  <a:pt x="2921710" y="564834"/>
                  <a:pt x="2921710" y="536222"/>
                </a:cubicBezTo>
                <a:cubicBezTo>
                  <a:pt x="2921710" y="521348"/>
                  <a:pt x="2910826" y="508409"/>
                  <a:pt x="2907599" y="493889"/>
                </a:cubicBezTo>
                <a:cubicBezTo>
                  <a:pt x="2882254" y="379840"/>
                  <a:pt x="2909776" y="441800"/>
                  <a:pt x="2879376" y="381000"/>
                </a:cubicBezTo>
                <a:lnTo>
                  <a:pt x="2879376" y="381000"/>
                </a:lnTo>
                <a:lnTo>
                  <a:pt x="2879376" y="381000"/>
                </a:lnTo>
                <a:lnTo>
                  <a:pt x="2879376" y="381000"/>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FF"/>
              </a:solidFill>
            </a:endParaRPr>
          </a:p>
        </p:txBody>
      </p:sp>
      <p:sp>
        <p:nvSpPr>
          <p:cNvPr id="34" name="Freeform 33"/>
          <p:cNvSpPr/>
          <p:nvPr/>
        </p:nvSpPr>
        <p:spPr>
          <a:xfrm>
            <a:off x="4797778" y="4162778"/>
            <a:ext cx="2187222" cy="1509889"/>
          </a:xfrm>
          <a:custGeom>
            <a:avLst/>
            <a:gdLst>
              <a:gd name="connsiteX0" fmla="*/ 1189747 w 2375080"/>
              <a:gd name="connsiteY0" fmla="*/ 112889 h 1509889"/>
              <a:gd name="connsiteX1" fmla="*/ 1189747 w 2375080"/>
              <a:gd name="connsiteY1" fmla="*/ 112889 h 1509889"/>
              <a:gd name="connsiteX2" fmla="*/ 131413 w 2375080"/>
              <a:gd name="connsiteY2" fmla="*/ 127000 h 1509889"/>
              <a:gd name="connsiteX3" fmla="*/ 46747 w 2375080"/>
              <a:gd name="connsiteY3" fmla="*/ 183444 h 1509889"/>
              <a:gd name="connsiteX4" fmla="*/ 18524 w 2375080"/>
              <a:gd name="connsiteY4" fmla="*/ 225778 h 1509889"/>
              <a:gd name="connsiteX5" fmla="*/ 18524 w 2375080"/>
              <a:gd name="connsiteY5" fmla="*/ 366889 h 1509889"/>
              <a:gd name="connsiteX6" fmla="*/ 18524 w 2375080"/>
              <a:gd name="connsiteY6" fmla="*/ 451555 h 1509889"/>
              <a:gd name="connsiteX7" fmla="*/ 4413 w 2375080"/>
              <a:gd name="connsiteY7" fmla="*/ 493889 h 1509889"/>
              <a:gd name="connsiteX8" fmla="*/ 4413 w 2375080"/>
              <a:gd name="connsiteY8" fmla="*/ 592666 h 1509889"/>
              <a:gd name="connsiteX9" fmla="*/ 18524 w 2375080"/>
              <a:gd name="connsiteY9" fmla="*/ 705555 h 1509889"/>
              <a:gd name="connsiteX10" fmla="*/ 18524 w 2375080"/>
              <a:gd name="connsiteY10" fmla="*/ 860778 h 1509889"/>
              <a:gd name="connsiteX11" fmla="*/ 46747 w 2375080"/>
              <a:gd name="connsiteY11" fmla="*/ 889000 h 1509889"/>
              <a:gd name="connsiteX12" fmla="*/ 131413 w 2375080"/>
              <a:gd name="connsiteY12" fmla="*/ 987778 h 1509889"/>
              <a:gd name="connsiteX13" fmla="*/ 145524 w 2375080"/>
              <a:gd name="connsiteY13" fmla="*/ 1030111 h 1509889"/>
              <a:gd name="connsiteX14" fmla="*/ 173747 w 2375080"/>
              <a:gd name="connsiteY14" fmla="*/ 1072444 h 1509889"/>
              <a:gd name="connsiteX15" fmla="*/ 244302 w 2375080"/>
              <a:gd name="connsiteY15" fmla="*/ 1185333 h 1509889"/>
              <a:gd name="connsiteX16" fmla="*/ 258413 w 2375080"/>
              <a:gd name="connsiteY16" fmla="*/ 1227666 h 1509889"/>
              <a:gd name="connsiteX17" fmla="*/ 357191 w 2375080"/>
              <a:gd name="connsiteY17" fmla="*/ 1284111 h 1509889"/>
              <a:gd name="connsiteX18" fmla="*/ 470080 w 2375080"/>
              <a:gd name="connsiteY18" fmla="*/ 1354666 h 1509889"/>
              <a:gd name="connsiteX19" fmla="*/ 568858 w 2375080"/>
              <a:gd name="connsiteY19" fmla="*/ 1411111 h 1509889"/>
              <a:gd name="connsiteX20" fmla="*/ 611191 w 2375080"/>
              <a:gd name="connsiteY20" fmla="*/ 1439333 h 1509889"/>
              <a:gd name="connsiteX21" fmla="*/ 724080 w 2375080"/>
              <a:gd name="connsiteY21" fmla="*/ 1467555 h 1509889"/>
              <a:gd name="connsiteX22" fmla="*/ 808747 w 2375080"/>
              <a:gd name="connsiteY22" fmla="*/ 1495778 h 1509889"/>
              <a:gd name="connsiteX23" fmla="*/ 865191 w 2375080"/>
              <a:gd name="connsiteY23" fmla="*/ 1509889 h 1509889"/>
              <a:gd name="connsiteX24" fmla="*/ 1373191 w 2375080"/>
              <a:gd name="connsiteY24" fmla="*/ 1495778 h 1509889"/>
              <a:gd name="connsiteX25" fmla="*/ 1457858 w 2375080"/>
              <a:gd name="connsiteY25" fmla="*/ 1481666 h 1509889"/>
              <a:gd name="connsiteX26" fmla="*/ 1627191 w 2375080"/>
              <a:gd name="connsiteY26" fmla="*/ 1439333 h 1509889"/>
              <a:gd name="connsiteX27" fmla="*/ 1740080 w 2375080"/>
              <a:gd name="connsiteY27" fmla="*/ 1397000 h 1509889"/>
              <a:gd name="connsiteX28" fmla="*/ 1810636 w 2375080"/>
              <a:gd name="connsiteY28" fmla="*/ 1382889 h 1509889"/>
              <a:gd name="connsiteX29" fmla="*/ 1951747 w 2375080"/>
              <a:gd name="connsiteY29" fmla="*/ 1326444 h 1509889"/>
              <a:gd name="connsiteX30" fmla="*/ 2064636 w 2375080"/>
              <a:gd name="connsiteY30" fmla="*/ 1270000 h 1509889"/>
              <a:gd name="connsiteX31" fmla="*/ 2191636 w 2375080"/>
              <a:gd name="connsiteY31" fmla="*/ 1157111 h 1509889"/>
              <a:gd name="connsiteX32" fmla="*/ 2233969 w 2375080"/>
              <a:gd name="connsiteY32" fmla="*/ 1143000 h 1509889"/>
              <a:gd name="connsiteX33" fmla="*/ 2262191 w 2375080"/>
              <a:gd name="connsiteY33" fmla="*/ 1100666 h 1509889"/>
              <a:gd name="connsiteX34" fmla="*/ 2332747 w 2375080"/>
              <a:gd name="connsiteY34" fmla="*/ 1030111 h 1509889"/>
              <a:gd name="connsiteX35" fmla="*/ 2360969 w 2375080"/>
              <a:gd name="connsiteY35" fmla="*/ 945444 h 1509889"/>
              <a:gd name="connsiteX36" fmla="*/ 2375080 w 2375080"/>
              <a:gd name="connsiteY36" fmla="*/ 903111 h 1509889"/>
              <a:gd name="connsiteX37" fmla="*/ 2360969 w 2375080"/>
              <a:gd name="connsiteY37" fmla="*/ 860778 h 1509889"/>
              <a:gd name="connsiteX38" fmla="*/ 2304524 w 2375080"/>
              <a:gd name="connsiteY38" fmla="*/ 776111 h 1509889"/>
              <a:gd name="connsiteX39" fmla="*/ 2248080 w 2375080"/>
              <a:gd name="connsiteY39" fmla="*/ 705555 h 1509889"/>
              <a:gd name="connsiteX40" fmla="*/ 2205747 w 2375080"/>
              <a:gd name="connsiteY40" fmla="*/ 635000 h 1509889"/>
              <a:gd name="connsiteX41" fmla="*/ 2177524 w 2375080"/>
              <a:gd name="connsiteY41" fmla="*/ 606778 h 1509889"/>
              <a:gd name="connsiteX42" fmla="*/ 2163413 w 2375080"/>
              <a:gd name="connsiteY42" fmla="*/ 550333 h 1509889"/>
              <a:gd name="connsiteX43" fmla="*/ 2092858 w 2375080"/>
              <a:gd name="connsiteY43" fmla="*/ 465666 h 1509889"/>
              <a:gd name="connsiteX44" fmla="*/ 2050524 w 2375080"/>
              <a:gd name="connsiteY44" fmla="*/ 451555 h 1509889"/>
              <a:gd name="connsiteX45" fmla="*/ 1994080 w 2375080"/>
              <a:gd name="connsiteY45" fmla="*/ 381000 h 1509889"/>
              <a:gd name="connsiteX46" fmla="*/ 1965858 w 2375080"/>
              <a:gd name="connsiteY46" fmla="*/ 338666 h 1509889"/>
              <a:gd name="connsiteX47" fmla="*/ 1909413 w 2375080"/>
              <a:gd name="connsiteY47" fmla="*/ 310444 h 1509889"/>
              <a:gd name="connsiteX48" fmla="*/ 1852969 w 2375080"/>
              <a:gd name="connsiteY48" fmla="*/ 268111 h 1509889"/>
              <a:gd name="connsiteX49" fmla="*/ 1810636 w 2375080"/>
              <a:gd name="connsiteY49" fmla="*/ 254000 h 1509889"/>
              <a:gd name="connsiteX50" fmla="*/ 1768302 w 2375080"/>
              <a:gd name="connsiteY50" fmla="*/ 225778 h 1509889"/>
              <a:gd name="connsiteX51" fmla="*/ 1683636 w 2375080"/>
              <a:gd name="connsiteY51" fmla="*/ 183444 h 1509889"/>
              <a:gd name="connsiteX52" fmla="*/ 1655413 w 2375080"/>
              <a:gd name="connsiteY52" fmla="*/ 98778 h 1509889"/>
              <a:gd name="connsiteX53" fmla="*/ 1641302 w 2375080"/>
              <a:gd name="connsiteY53" fmla="*/ 42333 h 1509889"/>
              <a:gd name="connsiteX54" fmla="*/ 1613080 w 2375080"/>
              <a:gd name="connsiteY54" fmla="*/ 0 h 1509889"/>
              <a:gd name="connsiteX55" fmla="*/ 1613080 w 2375080"/>
              <a:gd name="connsiteY55" fmla="*/ 0 h 1509889"/>
              <a:gd name="connsiteX56" fmla="*/ 1302636 w 2375080"/>
              <a:gd name="connsiteY56" fmla="*/ 127000 h 1509889"/>
              <a:gd name="connsiteX57" fmla="*/ 1302636 w 2375080"/>
              <a:gd name="connsiteY57" fmla="*/ 127000 h 1509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375080" h="1509889">
                <a:moveTo>
                  <a:pt x="1189747" y="112889"/>
                </a:moveTo>
                <a:lnTo>
                  <a:pt x="1189747" y="112889"/>
                </a:lnTo>
                <a:lnTo>
                  <a:pt x="131413" y="127000"/>
                </a:lnTo>
                <a:cubicBezTo>
                  <a:pt x="97559" y="129090"/>
                  <a:pt x="46747" y="183444"/>
                  <a:pt x="46747" y="183444"/>
                </a:cubicBezTo>
                <a:cubicBezTo>
                  <a:pt x="37339" y="197555"/>
                  <a:pt x="25205" y="210190"/>
                  <a:pt x="18524" y="225778"/>
                </a:cubicBezTo>
                <a:cubicBezTo>
                  <a:pt x="-6736" y="284718"/>
                  <a:pt x="7436" y="300360"/>
                  <a:pt x="18524" y="366889"/>
                </a:cubicBezTo>
                <a:cubicBezTo>
                  <a:pt x="-19105" y="479777"/>
                  <a:pt x="18524" y="338667"/>
                  <a:pt x="18524" y="451555"/>
                </a:cubicBezTo>
                <a:cubicBezTo>
                  <a:pt x="18524" y="466430"/>
                  <a:pt x="9117" y="479778"/>
                  <a:pt x="4413" y="493889"/>
                </a:cubicBezTo>
                <a:cubicBezTo>
                  <a:pt x="48526" y="670342"/>
                  <a:pt x="4413" y="450959"/>
                  <a:pt x="4413" y="592666"/>
                </a:cubicBezTo>
                <a:cubicBezTo>
                  <a:pt x="4413" y="630589"/>
                  <a:pt x="13820" y="667925"/>
                  <a:pt x="18524" y="705555"/>
                </a:cubicBezTo>
                <a:cubicBezTo>
                  <a:pt x="-2967" y="770030"/>
                  <a:pt x="-9189" y="768402"/>
                  <a:pt x="18524" y="860778"/>
                </a:cubicBezTo>
                <a:cubicBezTo>
                  <a:pt x="22347" y="873521"/>
                  <a:pt x="38230" y="878779"/>
                  <a:pt x="46747" y="889000"/>
                </a:cubicBezTo>
                <a:cubicBezTo>
                  <a:pt x="137270" y="997626"/>
                  <a:pt x="41719" y="898082"/>
                  <a:pt x="131413" y="987778"/>
                </a:cubicBezTo>
                <a:cubicBezTo>
                  <a:pt x="136117" y="1001889"/>
                  <a:pt x="138872" y="1016807"/>
                  <a:pt x="145524" y="1030111"/>
                </a:cubicBezTo>
                <a:cubicBezTo>
                  <a:pt x="153109" y="1045280"/>
                  <a:pt x="166859" y="1056946"/>
                  <a:pt x="173747" y="1072444"/>
                </a:cubicBezTo>
                <a:cubicBezTo>
                  <a:pt x="223242" y="1183807"/>
                  <a:pt x="168146" y="1134563"/>
                  <a:pt x="244302" y="1185333"/>
                </a:cubicBezTo>
                <a:cubicBezTo>
                  <a:pt x="249006" y="1199444"/>
                  <a:pt x="249121" y="1216051"/>
                  <a:pt x="258413" y="1227666"/>
                </a:cubicBezTo>
                <a:cubicBezTo>
                  <a:pt x="272607" y="1245408"/>
                  <a:pt x="342189" y="1275777"/>
                  <a:pt x="357191" y="1284111"/>
                </a:cubicBezTo>
                <a:cubicBezTo>
                  <a:pt x="386852" y="1300589"/>
                  <a:pt x="439206" y="1332613"/>
                  <a:pt x="470080" y="1354666"/>
                </a:cubicBezTo>
                <a:cubicBezTo>
                  <a:pt x="544832" y="1408061"/>
                  <a:pt x="500159" y="1388212"/>
                  <a:pt x="568858" y="1411111"/>
                </a:cubicBezTo>
                <a:cubicBezTo>
                  <a:pt x="582969" y="1420518"/>
                  <a:pt x="596022" y="1431749"/>
                  <a:pt x="611191" y="1439333"/>
                </a:cubicBezTo>
                <a:cubicBezTo>
                  <a:pt x="645445" y="1456460"/>
                  <a:pt x="688655" y="1457894"/>
                  <a:pt x="724080" y="1467555"/>
                </a:cubicBezTo>
                <a:cubicBezTo>
                  <a:pt x="752781" y="1475383"/>
                  <a:pt x="779886" y="1488563"/>
                  <a:pt x="808747" y="1495778"/>
                </a:cubicBezTo>
                <a:lnTo>
                  <a:pt x="865191" y="1509889"/>
                </a:lnTo>
                <a:lnTo>
                  <a:pt x="1373191" y="1495778"/>
                </a:lnTo>
                <a:cubicBezTo>
                  <a:pt x="1401770" y="1494417"/>
                  <a:pt x="1429708" y="1486784"/>
                  <a:pt x="1457858" y="1481666"/>
                </a:cubicBezTo>
                <a:cubicBezTo>
                  <a:pt x="1522677" y="1469880"/>
                  <a:pt x="1561483" y="1461235"/>
                  <a:pt x="1627191" y="1439333"/>
                </a:cubicBezTo>
                <a:cubicBezTo>
                  <a:pt x="1666031" y="1426387"/>
                  <a:pt x="1700450" y="1406907"/>
                  <a:pt x="1740080" y="1397000"/>
                </a:cubicBezTo>
                <a:cubicBezTo>
                  <a:pt x="1763348" y="1391183"/>
                  <a:pt x="1787117" y="1387593"/>
                  <a:pt x="1810636" y="1382889"/>
                </a:cubicBezTo>
                <a:cubicBezTo>
                  <a:pt x="1857673" y="1364074"/>
                  <a:pt x="1908306" y="1352509"/>
                  <a:pt x="1951747" y="1326444"/>
                </a:cubicBezTo>
                <a:cubicBezTo>
                  <a:pt x="2035057" y="1276458"/>
                  <a:pt x="1996283" y="1292784"/>
                  <a:pt x="2064636" y="1270000"/>
                </a:cubicBezTo>
                <a:cubicBezTo>
                  <a:pt x="2102039" y="1232596"/>
                  <a:pt x="2141272" y="1182293"/>
                  <a:pt x="2191636" y="1157111"/>
                </a:cubicBezTo>
                <a:cubicBezTo>
                  <a:pt x="2204940" y="1150459"/>
                  <a:pt x="2219858" y="1147704"/>
                  <a:pt x="2233969" y="1143000"/>
                </a:cubicBezTo>
                <a:cubicBezTo>
                  <a:pt x="2243376" y="1128889"/>
                  <a:pt x="2251023" y="1113429"/>
                  <a:pt x="2262191" y="1100666"/>
                </a:cubicBezTo>
                <a:cubicBezTo>
                  <a:pt x="2284093" y="1075635"/>
                  <a:pt x="2332747" y="1030111"/>
                  <a:pt x="2332747" y="1030111"/>
                </a:cubicBezTo>
                <a:lnTo>
                  <a:pt x="2360969" y="945444"/>
                </a:lnTo>
                <a:lnTo>
                  <a:pt x="2375080" y="903111"/>
                </a:lnTo>
                <a:cubicBezTo>
                  <a:pt x="2370376" y="889000"/>
                  <a:pt x="2368193" y="873780"/>
                  <a:pt x="2360969" y="860778"/>
                </a:cubicBezTo>
                <a:cubicBezTo>
                  <a:pt x="2344496" y="831127"/>
                  <a:pt x="2304524" y="776111"/>
                  <a:pt x="2304524" y="776111"/>
                </a:cubicBezTo>
                <a:cubicBezTo>
                  <a:pt x="2271964" y="678431"/>
                  <a:pt x="2317709" y="786790"/>
                  <a:pt x="2248080" y="705555"/>
                </a:cubicBezTo>
                <a:cubicBezTo>
                  <a:pt x="2230231" y="684731"/>
                  <a:pt x="2221689" y="657318"/>
                  <a:pt x="2205747" y="635000"/>
                </a:cubicBezTo>
                <a:cubicBezTo>
                  <a:pt x="2198014" y="624174"/>
                  <a:pt x="2186932" y="616185"/>
                  <a:pt x="2177524" y="606778"/>
                </a:cubicBezTo>
                <a:cubicBezTo>
                  <a:pt x="2172820" y="587963"/>
                  <a:pt x="2171053" y="568159"/>
                  <a:pt x="2163413" y="550333"/>
                </a:cubicBezTo>
                <a:cubicBezTo>
                  <a:pt x="2153001" y="526039"/>
                  <a:pt x="2113200" y="479227"/>
                  <a:pt x="2092858" y="465666"/>
                </a:cubicBezTo>
                <a:cubicBezTo>
                  <a:pt x="2080482" y="457415"/>
                  <a:pt x="2064635" y="456259"/>
                  <a:pt x="2050524" y="451555"/>
                </a:cubicBezTo>
                <a:cubicBezTo>
                  <a:pt x="2023052" y="369140"/>
                  <a:pt x="2057908" y="444829"/>
                  <a:pt x="1994080" y="381000"/>
                </a:cubicBezTo>
                <a:cubicBezTo>
                  <a:pt x="1982088" y="369008"/>
                  <a:pt x="1978887" y="349523"/>
                  <a:pt x="1965858" y="338666"/>
                </a:cubicBezTo>
                <a:cubicBezTo>
                  <a:pt x="1949698" y="325199"/>
                  <a:pt x="1927251" y="321593"/>
                  <a:pt x="1909413" y="310444"/>
                </a:cubicBezTo>
                <a:cubicBezTo>
                  <a:pt x="1889469" y="297979"/>
                  <a:pt x="1873389" y="279779"/>
                  <a:pt x="1852969" y="268111"/>
                </a:cubicBezTo>
                <a:cubicBezTo>
                  <a:pt x="1840054" y="260731"/>
                  <a:pt x="1823940" y="260652"/>
                  <a:pt x="1810636" y="254000"/>
                </a:cubicBezTo>
                <a:cubicBezTo>
                  <a:pt x="1795467" y="246416"/>
                  <a:pt x="1783471" y="233363"/>
                  <a:pt x="1768302" y="225778"/>
                </a:cubicBezTo>
                <a:cubicBezTo>
                  <a:pt x="1651462" y="167357"/>
                  <a:pt x="1804951" y="264321"/>
                  <a:pt x="1683636" y="183444"/>
                </a:cubicBezTo>
                <a:cubicBezTo>
                  <a:pt x="1674228" y="155222"/>
                  <a:pt x="1662628" y="127639"/>
                  <a:pt x="1655413" y="98778"/>
                </a:cubicBezTo>
                <a:cubicBezTo>
                  <a:pt x="1650709" y="79963"/>
                  <a:pt x="1648942" y="60159"/>
                  <a:pt x="1641302" y="42333"/>
                </a:cubicBezTo>
                <a:cubicBezTo>
                  <a:pt x="1634621" y="26745"/>
                  <a:pt x="1613080" y="0"/>
                  <a:pt x="1613080" y="0"/>
                </a:cubicBezTo>
                <a:lnTo>
                  <a:pt x="1613080" y="0"/>
                </a:lnTo>
                <a:lnTo>
                  <a:pt x="1302636" y="127000"/>
                </a:lnTo>
                <a:lnTo>
                  <a:pt x="1302636" y="127000"/>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 name="Straight Arrow Connector 3"/>
          <p:cNvCxnSpPr/>
          <p:nvPr/>
        </p:nvCxnSpPr>
        <p:spPr>
          <a:xfrm flipH="1" flipV="1">
            <a:off x="6883453" y="5331417"/>
            <a:ext cx="1113672" cy="55279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flipV="1">
            <a:off x="3082380" y="5163814"/>
            <a:ext cx="773802" cy="47873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2534601" y="3706048"/>
            <a:ext cx="1241430" cy="646331"/>
          </a:xfrm>
          <a:prstGeom prst="rect">
            <a:avLst/>
          </a:prstGeom>
          <a:noFill/>
        </p:spPr>
        <p:txBody>
          <a:bodyPr wrap="none" rtlCol="0">
            <a:spAutoFit/>
          </a:bodyPr>
          <a:lstStyle/>
          <a:p>
            <a:pPr algn="ctr"/>
            <a:r>
              <a:rPr lang="en-US" b="1" dirty="0" smtClean="0">
                <a:solidFill>
                  <a:srgbClr val="FF0000"/>
                </a:solidFill>
              </a:rPr>
              <a:t>Pour water</a:t>
            </a:r>
          </a:p>
          <a:p>
            <a:pPr algn="ctr"/>
            <a:r>
              <a:rPr lang="en-US" b="1" dirty="0" smtClean="0">
                <a:solidFill>
                  <a:srgbClr val="FF0000"/>
                </a:solidFill>
              </a:rPr>
              <a:t>here</a:t>
            </a:r>
            <a:endParaRPr lang="en-US" b="1" dirty="0">
              <a:solidFill>
                <a:srgbClr val="FF0000"/>
              </a:solidFill>
            </a:endParaRPr>
          </a:p>
        </p:txBody>
      </p:sp>
      <p:sp>
        <p:nvSpPr>
          <p:cNvPr id="21" name="TextBox 20"/>
          <p:cNvSpPr txBox="1"/>
          <p:nvPr/>
        </p:nvSpPr>
        <p:spPr>
          <a:xfrm>
            <a:off x="5631776" y="3478052"/>
            <a:ext cx="1250086" cy="646331"/>
          </a:xfrm>
          <a:prstGeom prst="rect">
            <a:avLst/>
          </a:prstGeom>
          <a:noFill/>
        </p:spPr>
        <p:txBody>
          <a:bodyPr wrap="none" rtlCol="0">
            <a:spAutoFit/>
          </a:bodyPr>
          <a:lstStyle/>
          <a:p>
            <a:pPr algn="ctr"/>
            <a:r>
              <a:rPr lang="en-US" b="1" dirty="0" smtClean="0">
                <a:solidFill>
                  <a:srgbClr val="FF0000"/>
                </a:solidFill>
              </a:rPr>
              <a:t>Water flow</a:t>
            </a:r>
          </a:p>
          <a:p>
            <a:pPr algn="ctr"/>
            <a:r>
              <a:rPr lang="en-US" b="1" dirty="0" smtClean="0">
                <a:solidFill>
                  <a:srgbClr val="FF0000"/>
                </a:solidFill>
              </a:rPr>
              <a:t>here</a:t>
            </a:r>
            <a:endParaRPr lang="en-US" b="1" dirty="0">
              <a:solidFill>
                <a:srgbClr val="FF0000"/>
              </a:solidFill>
            </a:endParaRPr>
          </a:p>
        </p:txBody>
      </p:sp>
    </p:spTree>
    <p:extLst>
      <p:ext uri="{BB962C8B-B14F-4D97-AF65-F5344CB8AC3E}">
        <p14:creationId xmlns:p14="http://schemas.microsoft.com/office/powerpoint/2010/main" val="279220016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a:t>
            </a:r>
            <a:r>
              <a:rPr lang="en-US" dirty="0"/>
              <a:t>Consult Activity for complete list </a:t>
            </a:r>
          </a:p>
          <a:p>
            <a:r>
              <a:rPr lang="en-US" b="1" dirty="0"/>
              <a:t>	</a:t>
            </a:r>
            <a:r>
              <a:rPr lang="en-US" dirty="0" smtClean="0"/>
              <a:t> 1- prepare Atmosphere Model Chamber	</a:t>
            </a:r>
          </a:p>
          <a:p>
            <a:r>
              <a:rPr lang="en-US" b="1" dirty="0"/>
              <a:t>	 </a:t>
            </a:r>
            <a:r>
              <a:rPr lang="en-US" b="1" dirty="0" smtClean="0"/>
              <a:t>1- temperature sensitive film</a:t>
            </a:r>
            <a:endParaRPr lang="en-US" b="1"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a:t>
            </a:r>
            <a:r>
              <a:rPr lang="en-US" sz="2000" b="1" dirty="0"/>
              <a:t>5</a:t>
            </a:r>
            <a:r>
              <a:rPr lang="en-US" sz="2000" b="1" dirty="0" smtClean="0"/>
              <a:t>:  </a:t>
            </a:r>
            <a:r>
              <a:rPr lang="en-US" sz="2000" b="1" dirty="0" smtClean="0">
                <a:solidFill>
                  <a:srgbClr val="FFFF00"/>
                </a:solidFill>
              </a:rPr>
              <a:t>The</a:t>
            </a:r>
            <a:r>
              <a:rPr lang="en-US" sz="2000" b="1" dirty="0" smtClean="0"/>
              <a:t> </a:t>
            </a:r>
            <a:r>
              <a:rPr lang="en-US" sz="2000" b="1" dirty="0" smtClean="0">
                <a:solidFill>
                  <a:srgbClr val="FFFF00"/>
                </a:solidFill>
              </a:rPr>
              <a:t>Greenhouse Effect</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Activity5 The Greenhouse Effect </a:t>
            </a:r>
            <a:r>
              <a:rPr lang="en-US" sz="1000" i="1" dirty="0" smtClean="0"/>
              <a:t>[</a:t>
            </a:r>
            <a:r>
              <a:rPr lang="en-US" sz="1000" i="1" dirty="0"/>
              <a:t>Adult] </a:t>
            </a:r>
            <a:endParaRPr lang="en-US" sz="1000" dirty="0"/>
          </a:p>
        </p:txBody>
      </p:sp>
      <p:sp>
        <p:nvSpPr>
          <p:cNvPr id="3" name="TextBox 2"/>
          <p:cNvSpPr txBox="1"/>
          <p:nvPr/>
        </p:nvSpPr>
        <p:spPr>
          <a:xfrm>
            <a:off x="157430" y="1694100"/>
            <a:ext cx="8988038" cy="2062103"/>
          </a:xfrm>
          <a:prstGeom prst="rect">
            <a:avLst/>
          </a:prstGeom>
          <a:noFill/>
        </p:spPr>
        <p:txBody>
          <a:bodyPr wrap="none" rtlCol="0">
            <a:spAutoFit/>
          </a:bodyPr>
          <a:lstStyle/>
          <a:p>
            <a:r>
              <a:rPr lang="en-US" b="1" i="1" dirty="0">
                <a:solidFill>
                  <a:srgbClr val="008000"/>
                </a:solidFill>
              </a:rPr>
              <a:t>Big Picture </a:t>
            </a:r>
            <a:r>
              <a:rPr lang="en-US" b="1" i="1" dirty="0" smtClean="0">
                <a:solidFill>
                  <a:srgbClr val="008000"/>
                </a:solidFill>
              </a:rPr>
              <a:t>Ideas</a:t>
            </a:r>
            <a:r>
              <a:rPr lang="en-US" b="1" dirty="0" smtClean="0">
                <a:solidFill>
                  <a:srgbClr val="008000"/>
                </a:solidFill>
              </a:rPr>
              <a:t>:   </a:t>
            </a:r>
            <a:r>
              <a:rPr lang="en-US" sz="1400" b="1" dirty="0" smtClean="0"/>
              <a:t>(This Activity relates to “</a:t>
            </a:r>
            <a:r>
              <a:rPr lang="en-US" sz="1400" b="1" i="1" dirty="0" smtClean="0"/>
              <a:t>Breathe: It’s Your Planet- Love It!  A Leadership Journey”)</a:t>
            </a:r>
            <a:endParaRPr lang="en-US" b="1" dirty="0" smtClean="0"/>
          </a:p>
          <a:p>
            <a:r>
              <a:rPr lang="en-US" b="1" dirty="0" smtClean="0"/>
              <a:t>Activity 5 </a:t>
            </a:r>
            <a:r>
              <a:rPr lang="en-US" dirty="0" smtClean="0"/>
              <a:t>explores another way atmospheres can change over </a:t>
            </a:r>
            <a:r>
              <a:rPr lang="en-US" dirty="0" err="1" smtClean="0"/>
              <a:t>time:the</a:t>
            </a:r>
            <a:r>
              <a:rPr lang="en-US" dirty="0" smtClean="0"/>
              <a:t> effect of greenhouse </a:t>
            </a:r>
            <a:br>
              <a:rPr lang="en-US" dirty="0" smtClean="0"/>
            </a:br>
            <a:r>
              <a:rPr lang="en-US" dirty="0" smtClean="0"/>
              <a:t>gases. About half of the Sun’s visible light passes through our atmosphere.  This energy can be</a:t>
            </a:r>
            <a:br>
              <a:rPr lang="en-US" dirty="0" smtClean="0"/>
            </a:br>
            <a:r>
              <a:rPr lang="en-US" dirty="0" smtClean="0"/>
              <a:t>soaked up by</a:t>
            </a:r>
            <a:r>
              <a:rPr lang="en-US" dirty="0"/>
              <a:t> </a:t>
            </a:r>
            <a:r>
              <a:rPr lang="en-US" dirty="0" smtClean="0"/>
              <a:t>surface features</a:t>
            </a:r>
            <a:r>
              <a:rPr lang="en-US" dirty="0"/>
              <a:t> </a:t>
            </a:r>
            <a:r>
              <a:rPr lang="en-US" dirty="0" smtClean="0"/>
              <a:t>such as land and water or bounced back into space</a:t>
            </a:r>
            <a:r>
              <a:rPr lang="en-US" dirty="0"/>
              <a:t> </a:t>
            </a:r>
            <a:r>
              <a:rPr lang="en-US" dirty="0" smtClean="0"/>
              <a:t>in the form </a:t>
            </a:r>
            <a:br>
              <a:rPr lang="en-US" dirty="0" smtClean="0"/>
            </a:br>
            <a:r>
              <a:rPr lang="en-US" dirty="0" smtClean="0"/>
              <a:t>of heat energy. However, not all of that heat energy reaches space.  Greenhouse gases like </a:t>
            </a:r>
          </a:p>
          <a:p>
            <a:r>
              <a:rPr lang="en-US" dirty="0" smtClean="0"/>
              <a:t>water and carbon dioxide trap the heat energy, which ends up going back towards</a:t>
            </a:r>
            <a:br>
              <a:rPr lang="en-US" dirty="0" smtClean="0"/>
            </a:br>
            <a:r>
              <a:rPr lang="en-US" dirty="0" smtClean="0"/>
              <a:t>Earth’s surface.  This is known as the </a:t>
            </a:r>
            <a:r>
              <a:rPr lang="en-US" b="1" i="1" u="sng" dirty="0" smtClean="0"/>
              <a:t>greenhouse effect</a:t>
            </a:r>
            <a:r>
              <a:rPr lang="en-US" b="1" dirty="0" smtClean="0"/>
              <a:t>.</a:t>
            </a:r>
            <a:endParaRPr lang="en-US" dirty="0" smtClean="0"/>
          </a:p>
        </p:txBody>
      </p:sp>
      <p:sp>
        <p:nvSpPr>
          <p:cNvPr id="5" name="TextBox 4"/>
          <p:cNvSpPr txBox="1"/>
          <p:nvPr/>
        </p:nvSpPr>
        <p:spPr>
          <a:xfrm>
            <a:off x="6187377" y="6222817"/>
            <a:ext cx="2784737" cy="261610"/>
          </a:xfrm>
          <a:prstGeom prst="rect">
            <a:avLst/>
          </a:prstGeom>
          <a:noFill/>
        </p:spPr>
        <p:txBody>
          <a:bodyPr wrap="none" rtlCol="0">
            <a:spAutoFit/>
          </a:bodyPr>
          <a:lstStyle/>
          <a:p>
            <a:r>
              <a:rPr lang="en-US" sz="1100" dirty="0" smtClean="0"/>
              <a:t>Credit: Climate Science Investigations - NASA</a:t>
            </a:r>
            <a:endParaRPr lang="en-US" sz="1100" dirty="0"/>
          </a:p>
        </p:txBody>
      </p:sp>
      <p:grpSp>
        <p:nvGrpSpPr>
          <p:cNvPr id="10" name="Group 9"/>
          <p:cNvGrpSpPr/>
          <p:nvPr/>
        </p:nvGrpSpPr>
        <p:grpSpPr>
          <a:xfrm>
            <a:off x="195076" y="3486598"/>
            <a:ext cx="8744708" cy="2610286"/>
            <a:chOff x="316579" y="3514820"/>
            <a:chExt cx="8744708" cy="2610286"/>
          </a:xfrm>
        </p:grpSpPr>
        <p:pic>
          <p:nvPicPr>
            <p:cNvPr id="4" name="Picture 3" descr="GreenhouseEffect3-640x5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880" y="3514820"/>
              <a:ext cx="2752407" cy="2270736"/>
            </a:xfrm>
            <a:prstGeom prst="rect">
              <a:avLst/>
            </a:prstGeom>
          </p:spPr>
        </p:pic>
        <p:sp>
          <p:nvSpPr>
            <p:cNvPr id="6" name="TextBox 5"/>
            <p:cNvSpPr txBox="1"/>
            <p:nvPr/>
          </p:nvSpPr>
          <p:spPr>
            <a:xfrm>
              <a:off x="316579" y="3816782"/>
              <a:ext cx="6057236" cy="2308324"/>
            </a:xfrm>
            <a:prstGeom prst="rect">
              <a:avLst/>
            </a:prstGeom>
            <a:noFill/>
          </p:spPr>
          <p:txBody>
            <a:bodyPr wrap="none" rtlCol="0">
              <a:spAutoFit/>
            </a:bodyPr>
            <a:lstStyle/>
            <a:p>
              <a:r>
                <a:rPr lang="en-US" dirty="0" smtClean="0"/>
                <a:t>	In </a:t>
              </a:r>
              <a:r>
                <a:rPr lang="en-US" b="1" dirty="0" smtClean="0"/>
                <a:t>Part 1 </a:t>
              </a:r>
              <a:r>
                <a:rPr lang="en-US" dirty="0" smtClean="0"/>
                <a:t>of Activity 5, girls explore heat sensitive film that </a:t>
              </a:r>
              <a:br>
                <a:rPr lang="en-US" dirty="0" smtClean="0"/>
              </a:br>
              <a:r>
                <a:rPr lang="en-US" dirty="0" smtClean="0"/>
                <a:t>	detects heat (infrared) energy coming from their hands </a:t>
              </a:r>
              <a:br>
                <a:rPr lang="en-US" dirty="0" smtClean="0"/>
              </a:br>
              <a:r>
                <a:rPr lang="en-US" dirty="0" smtClean="0"/>
                <a:t>    	and also from the infrared heat lamps used in </a:t>
              </a:r>
              <a:r>
                <a:rPr lang="en-US" b="1" dirty="0" smtClean="0"/>
                <a:t>Part 2</a:t>
              </a:r>
              <a:r>
                <a:rPr lang="en-US" dirty="0" smtClean="0"/>
                <a:t>.</a:t>
              </a:r>
            </a:p>
            <a:p>
              <a:r>
                <a:rPr lang="en-US" dirty="0" smtClean="0"/>
                <a:t>	</a:t>
              </a:r>
              <a:endParaRPr lang="en-US" dirty="0"/>
            </a:p>
            <a:p>
              <a:r>
                <a:rPr lang="en-US" dirty="0" smtClean="0"/>
                <a:t>	In </a:t>
              </a:r>
              <a:r>
                <a:rPr lang="en-US" b="1" dirty="0" smtClean="0"/>
                <a:t>Part 2</a:t>
              </a:r>
              <a:r>
                <a:rPr lang="en-US" dirty="0" smtClean="0"/>
                <a:t>, the group uses an </a:t>
              </a:r>
              <a:r>
                <a:rPr lang="en-US" i="1" dirty="0" smtClean="0"/>
                <a:t>Atmosphere Model  Chamber</a:t>
              </a:r>
              <a:r>
                <a:rPr lang="en-US" dirty="0" smtClean="0"/>
                <a:t/>
              </a:r>
              <a:br>
                <a:rPr lang="en-US" dirty="0" smtClean="0"/>
              </a:br>
              <a:r>
                <a:rPr lang="en-US" dirty="0" smtClean="0"/>
                <a:t>	to test the effect of water vapor, a greenhouse gas, on </a:t>
              </a:r>
              <a:br>
                <a:rPr lang="en-US" dirty="0" smtClean="0"/>
              </a:br>
              <a:r>
                <a:rPr lang="en-US" dirty="0" smtClean="0"/>
                <a:t>	the air’s temperature in the presence of infrared energy</a:t>
              </a:r>
              <a:br>
                <a:rPr lang="en-US" dirty="0" smtClean="0"/>
              </a:br>
              <a:r>
                <a:rPr lang="en-US" dirty="0" smtClean="0"/>
                <a:t>	produced by a heat lamp.</a:t>
              </a:r>
            </a:p>
          </p:txBody>
        </p:sp>
        <p:sp>
          <p:nvSpPr>
            <p:cNvPr id="7" name="TextBox 6"/>
            <p:cNvSpPr txBox="1"/>
            <p:nvPr/>
          </p:nvSpPr>
          <p:spPr>
            <a:xfrm>
              <a:off x="7422444" y="3648526"/>
              <a:ext cx="541509" cy="369332"/>
            </a:xfrm>
            <a:prstGeom prst="rect">
              <a:avLst/>
            </a:prstGeom>
            <a:noFill/>
          </p:spPr>
          <p:txBody>
            <a:bodyPr wrap="none" rtlCol="0">
              <a:spAutoFit/>
            </a:bodyPr>
            <a:lstStyle/>
            <a:p>
              <a:r>
                <a:rPr lang="en-US" b="1" dirty="0" smtClean="0">
                  <a:solidFill>
                    <a:srgbClr val="0000FF"/>
                  </a:solidFill>
                </a:rPr>
                <a:t>Sun</a:t>
              </a:r>
              <a:endParaRPr lang="en-US" b="1" dirty="0">
                <a:solidFill>
                  <a:srgbClr val="0000FF"/>
                </a:solidFill>
              </a:endParaRPr>
            </a:p>
          </p:txBody>
        </p:sp>
        <p:sp>
          <p:nvSpPr>
            <p:cNvPr id="8" name="TextBox 7"/>
            <p:cNvSpPr txBox="1"/>
            <p:nvPr/>
          </p:nvSpPr>
          <p:spPr>
            <a:xfrm>
              <a:off x="7289899" y="4280104"/>
              <a:ext cx="978700" cy="646331"/>
            </a:xfrm>
            <a:prstGeom prst="rect">
              <a:avLst/>
            </a:prstGeom>
            <a:noFill/>
          </p:spPr>
          <p:txBody>
            <a:bodyPr wrap="square" rtlCol="0">
              <a:spAutoFit/>
            </a:bodyPr>
            <a:lstStyle/>
            <a:p>
              <a:r>
                <a:rPr lang="en-US" b="1" dirty="0" smtClean="0">
                  <a:solidFill>
                    <a:schemeClr val="bg1"/>
                  </a:solidFill>
                </a:rPr>
                <a:t>visible        </a:t>
              </a:r>
              <a:br>
                <a:rPr lang="en-US" b="1" dirty="0" smtClean="0">
                  <a:solidFill>
                    <a:schemeClr val="bg1"/>
                  </a:solidFill>
                </a:rPr>
              </a:br>
              <a:r>
                <a:rPr lang="en-US" b="1" dirty="0" smtClean="0">
                  <a:solidFill>
                    <a:schemeClr val="bg1"/>
                  </a:solidFill>
                </a:rPr>
                <a:t>  light   </a:t>
              </a:r>
              <a:endParaRPr lang="en-US" b="1" dirty="0">
                <a:solidFill>
                  <a:schemeClr val="bg1"/>
                </a:solidFill>
              </a:endParaRPr>
            </a:p>
          </p:txBody>
        </p:sp>
        <p:sp>
          <p:nvSpPr>
            <p:cNvPr id="9" name="TextBox 8"/>
            <p:cNvSpPr txBox="1"/>
            <p:nvPr/>
          </p:nvSpPr>
          <p:spPr>
            <a:xfrm>
              <a:off x="6008982" y="4740112"/>
              <a:ext cx="956399" cy="369332"/>
            </a:xfrm>
            <a:prstGeom prst="rect">
              <a:avLst/>
            </a:prstGeom>
            <a:noFill/>
          </p:spPr>
          <p:txBody>
            <a:bodyPr wrap="none" rtlCol="0">
              <a:spAutoFit/>
            </a:bodyPr>
            <a:lstStyle/>
            <a:p>
              <a:r>
                <a:rPr lang="en-US" b="1" dirty="0" smtClean="0">
                  <a:solidFill>
                    <a:srgbClr val="FF0000"/>
                  </a:solidFill>
                </a:rPr>
                <a:t>infrared</a:t>
              </a:r>
              <a:endParaRPr lang="en-US" b="1" dirty="0">
                <a:solidFill>
                  <a:srgbClr val="FF0000"/>
                </a:solidFill>
              </a:endParaRPr>
            </a:p>
          </p:txBody>
        </p:sp>
      </p:grpSp>
    </p:spTree>
    <p:extLst>
      <p:ext uri="{BB962C8B-B14F-4D97-AF65-F5344CB8AC3E}">
        <p14:creationId xmlns:p14="http://schemas.microsoft.com/office/powerpoint/2010/main" val="36480875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1200329"/>
          </a:xfrm>
          <a:prstGeom prst="rect">
            <a:avLst/>
          </a:prstGeom>
          <a:noFill/>
          <a:ln>
            <a:solidFill>
              <a:schemeClr val="tx1"/>
            </a:solidFill>
          </a:ln>
        </p:spPr>
        <p:txBody>
          <a:bodyPr wrap="square" rtlCol="0">
            <a:spAutoFit/>
          </a:bodyPr>
          <a:lstStyle/>
          <a:p>
            <a:r>
              <a:rPr lang="en-US" b="1" dirty="0" smtClean="0"/>
              <a:t>Materials-in-Brief:   </a:t>
            </a:r>
            <a:r>
              <a:rPr lang="en-US" dirty="0"/>
              <a:t>Consult Activity for complete list </a:t>
            </a:r>
          </a:p>
          <a:p>
            <a:r>
              <a:rPr lang="en-US" b="1" dirty="0"/>
              <a:t>	</a:t>
            </a:r>
            <a:r>
              <a:rPr lang="en-US" dirty="0" smtClean="0"/>
              <a:t> 1- prepare Atmosphere Model Chamber	</a:t>
            </a:r>
          </a:p>
          <a:p>
            <a:r>
              <a:rPr lang="en-US" b="1" dirty="0"/>
              <a:t>	</a:t>
            </a:r>
            <a:r>
              <a:rPr lang="en-US" b="1" dirty="0">
                <a:solidFill>
                  <a:srgbClr val="0000FF"/>
                </a:solidFill>
              </a:rPr>
              <a:t> </a:t>
            </a:r>
            <a:r>
              <a:rPr lang="en-US" b="1" dirty="0" smtClean="0">
                <a:solidFill>
                  <a:srgbClr val="0000FF"/>
                </a:solidFill>
              </a:rPr>
              <a:t>1- temperature sensitive film </a:t>
            </a:r>
          </a:p>
          <a:p>
            <a:endParaRPr lang="en-US" b="1" dirty="0">
              <a:solidFill>
                <a:srgbClr val="0000FF"/>
              </a:solidFill>
            </a:endParaRP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a:t>
            </a:r>
            <a:r>
              <a:rPr lang="en-US" sz="2000" b="1" dirty="0"/>
              <a:t>5</a:t>
            </a:r>
            <a:r>
              <a:rPr lang="en-US" sz="2000" b="1" dirty="0" smtClean="0"/>
              <a:t>:  </a:t>
            </a:r>
            <a:r>
              <a:rPr lang="en-US" sz="2000" b="1" dirty="0" smtClean="0">
                <a:solidFill>
                  <a:srgbClr val="FFFF00"/>
                </a:solidFill>
              </a:rPr>
              <a:t>The</a:t>
            </a:r>
            <a:r>
              <a:rPr lang="en-US" sz="2000" b="1" dirty="0" smtClean="0"/>
              <a:t> </a:t>
            </a:r>
            <a:r>
              <a:rPr lang="en-US" sz="2000" b="1" dirty="0" smtClean="0">
                <a:solidFill>
                  <a:srgbClr val="FFFF00"/>
                </a:solidFill>
              </a:rPr>
              <a:t>Greenhouse Effect</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Activity5 The Greenhouse Effect </a:t>
            </a:r>
            <a:r>
              <a:rPr lang="en-US" sz="1000" i="1" dirty="0" smtClean="0"/>
              <a:t>[</a:t>
            </a:r>
            <a:r>
              <a:rPr lang="en-US" sz="1000" i="1" dirty="0"/>
              <a:t>Adult] </a:t>
            </a:r>
            <a:endParaRPr lang="en-US" sz="1000" dirty="0"/>
          </a:p>
        </p:txBody>
      </p:sp>
      <p:sp>
        <p:nvSpPr>
          <p:cNvPr id="3" name="TextBox 2"/>
          <p:cNvSpPr txBox="1"/>
          <p:nvPr/>
        </p:nvSpPr>
        <p:spPr>
          <a:xfrm>
            <a:off x="157431" y="1682384"/>
            <a:ext cx="8782354" cy="5078313"/>
          </a:xfrm>
          <a:prstGeom prst="rect">
            <a:avLst/>
          </a:prstGeom>
          <a:noFill/>
        </p:spPr>
        <p:txBody>
          <a:bodyPr wrap="square" rtlCol="0">
            <a:spAutoFit/>
          </a:bodyPr>
          <a:lstStyle/>
          <a:p>
            <a:endParaRPr lang="en-US" sz="2000" dirty="0" smtClean="0"/>
          </a:p>
          <a:p>
            <a:r>
              <a:rPr lang="en-US" sz="2000" dirty="0" smtClean="0"/>
              <a:t>In  </a:t>
            </a:r>
            <a:r>
              <a:rPr lang="en-US" sz="2000" b="1" dirty="0"/>
              <a:t>Part </a:t>
            </a:r>
            <a:r>
              <a:rPr lang="en-US" sz="2000" b="1" dirty="0" smtClean="0"/>
              <a:t>I:  </a:t>
            </a:r>
            <a:r>
              <a:rPr lang="en-US" sz="2000" dirty="0" smtClean="0"/>
              <a:t>important for Adult Leaders to review:</a:t>
            </a:r>
            <a:br>
              <a:rPr lang="en-US" sz="2000" dirty="0" smtClean="0"/>
            </a:br>
            <a:r>
              <a:rPr lang="en-US" sz="2000" dirty="0" smtClean="0"/>
              <a:t> 	(1) Activity directions and </a:t>
            </a:r>
            <a:r>
              <a:rPr lang="en-US" sz="2000" b="1" dirty="0" smtClean="0">
                <a:solidFill>
                  <a:srgbClr val="FF0000"/>
                </a:solidFill>
              </a:rPr>
              <a:t>precautions</a:t>
            </a:r>
            <a:r>
              <a:rPr lang="en-US" sz="2000" dirty="0" smtClean="0"/>
              <a:t> with girls 	</a:t>
            </a:r>
            <a:br>
              <a:rPr lang="en-US" sz="2000" dirty="0" smtClean="0"/>
            </a:br>
            <a:r>
              <a:rPr lang="en-US" sz="2000" dirty="0" smtClean="0"/>
              <a:t>	(2)</a:t>
            </a:r>
            <a:r>
              <a:rPr lang="en-US" sz="2000" dirty="0"/>
              <a:t> </a:t>
            </a:r>
            <a:r>
              <a:rPr lang="en-US" sz="2000" dirty="0" smtClean="0"/>
              <a:t>Why everyone is strongly encouraged to wear safety glasses.</a:t>
            </a:r>
          </a:p>
          <a:p>
            <a:r>
              <a:rPr lang="en-US" sz="2400" b="1" dirty="0" smtClean="0">
                <a:solidFill>
                  <a:srgbClr val="FF0000"/>
                </a:solidFill>
              </a:rPr>
              <a:t>PRECAUTIONS:  </a:t>
            </a:r>
            <a:endParaRPr lang="en-US" sz="2400" b="1" dirty="0">
              <a:solidFill>
                <a:srgbClr val="FF0000"/>
              </a:solidFill>
            </a:endParaRPr>
          </a:p>
          <a:p>
            <a:r>
              <a:rPr lang="en-US" sz="2000" dirty="0"/>
              <a:t>	(1)  Heat lamp bulbs can break if they are </a:t>
            </a:r>
            <a:r>
              <a:rPr lang="en-US" sz="2000" dirty="0" smtClean="0"/>
              <a:t>bumped </a:t>
            </a:r>
            <a:r>
              <a:rPr lang="en-US" sz="2000" dirty="0"/>
              <a:t>or dropped.  </a:t>
            </a:r>
            <a:r>
              <a:rPr lang="en-US" sz="2000" dirty="0" smtClean="0"/>
              <a:t/>
            </a:r>
            <a:br>
              <a:rPr lang="en-US" sz="2000" dirty="0" smtClean="0"/>
            </a:br>
            <a:r>
              <a:rPr lang="en-US" sz="2000" dirty="0" smtClean="0"/>
              <a:t>	       Lamps  </a:t>
            </a:r>
            <a:r>
              <a:rPr lang="en-US" sz="2000" dirty="0"/>
              <a:t>are shock </a:t>
            </a:r>
            <a:r>
              <a:rPr lang="en-US" sz="2000" dirty="0" smtClean="0"/>
              <a:t>sensitive</a:t>
            </a:r>
            <a:r>
              <a:rPr lang="en-US" sz="2000" dirty="0"/>
              <a:t>  </a:t>
            </a:r>
            <a:r>
              <a:rPr lang="en-US" sz="2000" dirty="0" smtClean="0"/>
              <a:t>and can produce fine shards of sharp glass.</a:t>
            </a:r>
            <a:endParaRPr lang="en-US" sz="2000" dirty="0"/>
          </a:p>
          <a:p>
            <a:r>
              <a:rPr lang="en-US" sz="2000" dirty="0"/>
              <a:t>	</a:t>
            </a:r>
            <a:endParaRPr lang="en-US" sz="2000" dirty="0" smtClean="0"/>
          </a:p>
          <a:p>
            <a:r>
              <a:rPr lang="en-US" sz="2000" dirty="0"/>
              <a:t>	</a:t>
            </a:r>
            <a:r>
              <a:rPr lang="en-US" sz="2000" dirty="0" smtClean="0"/>
              <a:t>(</a:t>
            </a:r>
            <a:r>
              <a:rPr lang="en-US" sz="2000" dirty="0"/>
              <a:t>2)  When turned on for a short time, </a:t>
            </a:r>
            <a:r>
              <a:rPr lang="en-US" sz="2000" dirty="0" smtClean="0"/>
              <a:t>heat </a:t>
            </a:r>
            <a:r>
              <a:rPr lang="en-US" sz="2000" dirty="0"/>
              <a:t>lamps </a:t>
            </a:r>
            <a:r>
              <a:rPr lang="en-US" sz="2000" dirty="0" smtClean="0"/>
              <a:t>can</a:t>
            </a:r>
            <a:r>
              <a:rPr lang="en-US" sz="2000" b="1" dirty="0" smtClean="0">
                <a:solidFill>
                  <a:srgbClr val="FF0000"/>
                </a:solidFill>
              </a:rPr>
              <a:t> </a:t>
            </a:r>
            <a:r>
              <a:rPr lang="en-US" sz="2000" dirty="0" smtClean="0"/>
              <a:t>get </a:t>
            </a:r>
            <a:r>
              <a:rPr lang="en-US" sz="2000" b="1" dirty="0">
                <a:solidFill>
                  <a:srgbClr val="FF0000"/>
                </a:solidFill>
              </a:rPr>
              <a:t> </a:t>
            </a:r>
            <a:r>
              <a:rPr lang="en-US" sz="2000" b="1" dirty="0" smtClean="0">
                <a:solidFill>
                  <a:srgbClr val="FF0000"/>
                </a:solidFill>
              </a:rPr>
              <a:t>very hot.</a:t>
            </a:r>
            <a:r>
              <a:rPr lang="en-US" sz="2000" dirty="0" smtClean="0"/>
              <a:t> </a:t>
            </a:r>
            <a:br>
              <a:rPr lang="en-US" sz="2000" dirty="0" smtClean="0"/>
            </a:br>
            <a:r>
              <a:rPr lang="en-US" sz="2000" dirty="0" smtClean="0"/>
              <a:t>		</a:t>
            </a:r>
            <a:r>
              <a:rPr lang="en-US" sz="2000" b="1" dirty="0" smtClean="0">
                <a:solidFill>
                  <a:srgbClr val="FF0000"/>
                </a:solidFill>
              </a:rPr>
              <a:t>Caution </a:t>
            </a:r>
            <a:r>
              <a:rPr lang="en-US" sz="2000" dirty="0"/>
              <a:t>girls to be aware </a:t>
            </a:r>
            <a:r>
              <a:rPr lang="en-US" sz="2000" dirty="0" smtClean="0"/>
              <a:t>of </a:t>
            </a:r>
            <a:r>
              <a:rPr lang="en-US" sz="2000" dirty="0"/>
              <a:t>where the heat </a:t>
            </a:r>
            <a:r>
              <a:rPr lang="en-US" sz="2000" dirty="0" smtClean="0"/>
              <a:t>lamp apparatus is located</a:t>
            </a:r>
            <a:r>
              <a:rPr lang="en-US" sz="2000" dirty="0"/>
              <a:t>.  </a:t>
            </a:r>
            <a:r>
              <a:rPr lang="en-US" sz="2000" dirty="0" smtClean="0"/>
              <a:t>		</a:t>
            </a:r>
            <a:r>
              <a:rPr lang="en-US" sz="2000" b="1" u="sng" dirty="0" smtClean="0"/>
              <a:t>Keep the </a:t>
            </a:r>
            <a:r>
              <a:rPr lang="en-US" sz="2000" b="1" u="sng" dirty="0" smtClean="0">
                <a:solidFill>
                  <a:srgbClr val="FF0000"/>
                </a:solidFill>
              </a:rPr>
              <a:t>electrical cord </a:t>
            </a:r>
            <a:r>
              <a:rPr lang="en-US" sz="2000" b="1" u="sng" dirty="0" smtClean="0"/>
              <a:t>away from the heat lamp.  </a:t>
            </a:r>
          </a:p>
          <a:p>
            <a:r>
              <a:rPr lang="en-US" sz="2000" dirty="0"/>
              <a:t>	</a:t>
            </a:r>
            <a:r>
              <a:rPr lang="en-US" sz="2000" dirty="0" smtClean="0"/>
              <a:t/>
            </a:r>
            <a:br>
              <a:rPr lang="en-US" sz="2000" dirty="0" smtClean="0"/>
            </a:br>
            <a:r>
              <a:rPr lang="en-US" sz="2000" dirty="0" smtClean="0"/>
              <a:t>	(</a:t>
            </a:r>
            <a:r>
              <a:rPr lang="en-US" sz="2000" dirty="0"/>
              <a:t>3)  Heat-sensitive film is </a:t>
            </a:r>
            <a:r>
              <a:rPr lang="en-US" sz="2000" b="1" u="sng" dirty="0"/>
              <a:t>easily and </a:t>
            </a:r>
            <a:r>
              <a:rPr lang="en-US" sz="2000" b="1" u="sng" dirty="0" smtClean="0"/>
              <a:t>permanently </a:t>
            </a:r>
            <a:r>
              <a:rPr lang="en-US" sz="2000" dirty="0"/>
              <a:t>damaged if held too close or </a:t>
            </a:r>
            <a:r>
              <a:rPr lang="en-US" sz="2000" dirty="0" smtClean="0"/>
              <a:t/>
            </a:r>
            <a:br>
              <a:rPr lang="en-US" sz="2000" dirty="0" smtClean="0"/>
            </a:br>
            <a:r>
              <a:rPr lang="en-US" sz="2000" dirty="0" smtClean="0"/>
              <a:t>     		for too </a:t>
            </a:r>
            <a:r>
              <a:rPr lang="en-US" sz="2000" dirty="0"/>
              <a:t>long in </a:t>
            </a:r>
            <a:r>
              <a:rPr lang="en-US" sz="2000" dirty="0" smtClean="0"/>
              <a:t>front </a:t>
            </a:r>
            <a:r>
              <a:rPr lang="en-US" sz="2000" dirty="0"/>
              <a:t>of a hot lamp. </a:t>
            </a:r>
            <a:r>
              <a:rPr lang="en-US" sz="2000" u="sng" dirty="0"/>
              <a:t>If the film gets bubbly, it’s ruined.</a:t>
            </a:r>
          </a:p>
          <a:p>
            <a:r>
              <a:rPr lang="en-US" sz="2000" b="1" dirty="0" smtClean="0"/>
              <a:t/>
            </a:r>
            <a:br>
              <a:rPr lang="en-US" sz="2000" b="1" dirty="0" smtClean="0"/>
            </a:br>
            <a:endParaRPr lang="en-US" sz="2000" dirty="0" smtClean="0"/>
          </a:p>
        </p:txBody>
      </p:sp>
      <p:pic>
        <p:nvPicPr>
          <p:cNvPr id="2" name="Picture 1" descr="safety glasse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089" y="1941048"/>
            <a:ext cx="1180744" cy="582770"/>
          </a:xfrm>
          <a:prstGeom prst="rect">
            <a:avLst/>
          </a:prstGeom>
        </p:spPr>
      </p:pic>
    </p:spTree>
    <p:extLst>
      <p:ext uri="{BB962C8B-B14F-4D97-AF65-F5344CB8AC3E}">
        <p14:creationId xmlns:p14="http://schemas.microsoft.com/office/powerpoint/2010/main" val="237533804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prepare Atmosphere Modell Chamber	</a:t>
            </a:r>
          </a:p>
          <a:p>
            <a:r>
              <a:rPr lang="en-US" b="1" dirty="0"/>
              <a:t>	</a:t>
            </a:r>
            <a:r>
              <a:rPr lang="en-US" b="1" dirty="0">
                <a:solidFill>
                  <a:srgbClr val="0000FF"/>
                </a:solidFill>
              </a:rPr>
              <a:t> </a:t>
            </a:r>
            <a:r>
              <a:rPr lang="en-US" b="1" dirty="0" smtClean="0">
                <a:solidFill>
                  <a:srgbClr val="0000FF"/>
                </a:solidFill>
              </a:rPr>
              <a:t>1- temperature sensitive film</a:t>
            </a:r>
            <a:endParaRPr lang="en-US" b="1" dirty="0">
              <a:solidFill>
                <a:srgbClr val="0000FF"/>
              </a:solidFill>
            </a:endParaRP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a:t>
            </a:r>
            <a:r>
              <a:rPr lang="en-US" sz="2000" b="1" dirty="0"/>
              <a:t>5</a:t>
            </a:r>
            <a:r>
              <a:rPr lang="en-US" sz="2000" b="1" dirty="0" smtClean="0"/>
              <a:t>:  </a:t>
            </a:r>
            <a:r>
              <a:rPr lang="en-US" sz="2000" b="1" dirty="0" smtClean="0">
                <a:solidFill>
                  <a:srgbClr val="FFFF00"/>
                </a:solidFill>
              </a:rPr>
              <a:t>The</a:t>
            </a:r>
            <a:r>
              <a:rPr lang="en-US" sz="2000" b="1" dirty="0" smtClean="0"/>
              <a:t> </a:t>
            </a:r>
            <a:r>
              <a:rPr lang="en-US" sz="2000" b="1" dirty="0" smtClean="0">
                <a:solidFill>
                  <a:srgbClr val="FFFF00"/>
                </a:solidFill>
              </a:rPr>
              <a:t>Greenhouse Effect</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Activity5 The Greenhouse Effect </a:t>
            </a:r>
            <a:r>
              <a:rPr lang="en-US" sz="1000" i="1" dirty="0" smtClean="0"/>
              <a:t>[</a:t>
            </a:r>
            <a:r>
              <a:rPr lang="en-US" sz="1000" i="1" dirty="0"/>
              <a:t>Adult] </a:t>
            </a:r>
            <a:endParaRPr lang="en-US" sz="1000" dirty="0"/>
          </a:p>
        </p:txBody>
      </p:sp>
      <p:sp>
        <p:nvSpPr>
          <p:cNvPr id="3" name="TextBox 2"/>
          <p:cNvSpPr txBox="1"/>
          <p:nvPr/>
        </p:nvSpPr>
        <p:spPr>
          <a:xfrm>
            <a:off x="157430" y="1709544"/>
            <a:ext cx="8934434" cy="4678204"/>
          </a:xfrm>
          <a:prstGeom prst="rect">
            <a:avLst/>
          </a:prstGeom>
          <a:noFill/>
        </p:spPr>
        <p:txBody>
          <a:bodyPr wrap="none" rtlCol="0">
            <a:spAutoFit/>
          </a:bodyPr>
          <a:lstStyle/>
          <a:p>
            <a:r>
              <a:rPr lang="en-US" sz="2000" b="1" dirty="0" smtClean="0"/>
              <a:t>Part 1:  </a:t>
            </a:r>
            <a:r>
              <a:rPr lang="en-US" sz="2000" u="sng" dirty="0" smtClean="0"/>
              <a:t>This activity is a great deal of fun!!</a:t>
            </a:r>
            <a:endParaRPr lang="en-US" sz="2000" b="1" u="sng" dirty="0" smtClean="0"/>
          </a:p>
          <a:p>
            <a:r>
              <a:rPr lang="en-US" sz="2000" dirty="0" smtClean="0"/>
              <a:t>To</a:t>
            </a:r>
            <a:r>
              <a:rPr lang="en-US" sz="2000" b="1" dirty="0" smtClean="0"/>
              <a:t> </a:t>
            </a:r>
            <a:r>
              <a:rPr lang="en-US" sz="2000" dirty="0" smtClean="0"/>
              <a:t>explore infrared heat energy, girls use their hands and an infrared heat lamp</a:t>
            </a:r>
            <a:br>
              <a:rPr lang="en-US" sz="2000" dirty="0" smtClean="0"/>
            </a:br>
            <a:r>
              <a:rPr lang="en-US" sz="2000" dirty="0" smtClean="0"/>
              <a:t>as energy sources and a </a:t>
            </a:r>
            <a:r>
              <a:rPr lang="en-US" sz="2000" dirty="0"/>
              <a:t>heat-sensitive </a:t>
            </a:r>
            <a:r>
              <a:rPr lang="en-US" sz="2000" dirty="0" smtClean="0"/>
              <a:t>film as a detector.  </a:t>
            </a:r>
          </a:p>
          <a:p>
            <a:endParaRPr lang="en-US" sz="2000" dirty="0"/>
          </a:p>
          <a:p>
            <a:r>
              <a:rPr lang="en-US" sz="2000" b="1" dirty="0" smtClean="0"/>
              <a:t>Note:  </a:t>
            </a:r>
            <a:r>
              <a:rPr lang="en-US" sz="2000" dirty="0" smtClean="0"/>
              <a:t>The film requires </a:t>
            </a:r>
            <a:r>
              <a:rPr lang="en-US" sz="2000" u="sng" dirty="0" smtClean="0"/>
              <a:t>a warm surface on both sides</a:t>
            </a:r>
            <a:r>
              <a:rPr lang="en-US" sz="2000" dirty="0" smtClean="0"/>
              <a:t> for good results. if it is a cool </a:t>
            </a:r>
            <a:br>
              <a:rPr lang="en-US" sz="2000" dirty="0" smtClean="0"/>
            </a:br>
            <a:r>
              <a:rPr lang="en-US" sz="2000" dirty="0" smtClean="0"/>
              <a:t>day or the room is cold, girls can warm their hands by sitting on them, rubbing them</a:t>
            </a:r>
            <a:br>
              <a:rPr lang="en-US" sz="2000" dirty="0" smtClean="0"/>
            </a:br>
            <a:r>
              <a:rPr lang="en-US" sz="2000" dirty="0" smtClean="0"/>
              <a:t>together or even briefly turning the heat lamp on and holding their hands at a safe </a:t>
            </a:r>
            <a:br>
              <a:rPr lang="en-US" sz="2000" dirty="0" smtClean="0"/>
            </a:br>
            <a:r>
              <a:rPr lang="en-US" sz="2000" dirty="0" smtClean="0"/>
              <a:t>distance (remind someone to turn the lamp off again).</a:t>
            </a:r>
          </a:p>
          <a:p>
            <a:endParaRPr lang="en-US" dirty="0"/>
          </a:p>
          <a:p>
            <a:r>
              <a:rPr lang="en-US" sz="2000" dirty="0" smtClean="0"/>
              <a:t>There are two sides to the film, but only </a:t>
            </a:r>
            <a:br>
              <a:rPr lang="en-US" sz="2000" dirty="0" smtClean="0"/>
            </a:br>
            <a:r>
              <a:rPr lang="en-US" sz="2000" dirty="0" smtClean="0"/>
              <a:t>the shiny side will display the color changes. </a:t>
            </a:r>
            <a:br>
              <a:rPr lang="en-US" sz="2000" dirty="0" smtClean="0"/>
            </a:br>
            <a:r>
              <a:rPr lang="en-US" sz="2000" dirty="0" smtClean="0"/>
              <a:t>When</a:t>
            </a:r>
            <a:r>
              <a:rPr lang="en-US" sz="2000" dirty="0"/>
              <a:t> </a:t>
            </a:r>
            <a:r>
              <a:rPr lang="en-US" sz="2000" dirty="0" smtClean="0"/>
              <a:t>the film is </a:t>
            </a:r>
            <a:r>
              <a:rPr lang="en-US" sz="2000" b="1" dirty="0" smtClean="0"/>
              <a:t>too cold </a:t>
            </a:r>
            <a:r>
              <a:rPr lang="en-US" sz="2000" dirty="0" smtClean="0"/>
              <a:t>or </a:t>
            </a:r>
            <a:r>
              <a:rPr lang="en-US" sz="2000" b="1" u="sng" dirty="0" smtClean="0"/>
              <a:t>even too hot</a:t>
            </a:r>
            <a:r>
              <a:rPr lang="en-US" sz="2000" dirty="0" smtClean="0"/>
              <a:t>,</a:t>
            </a:r>
            <a:br>
              <a:rPr lang="en-US" sz="2000" dirty="0" smtClean="0"/>
            </a:br>
            <a:r>
              <a:rPr lang="en-US" sz="2000" dirty="0" smtClean="0"/>
              <a:t>the film is black.  The color changes occur</a:t>
            </a:r>
            <a:br>
              <a:rPr lang="en-US" sz="2000" dirty="0" smtClean="0"/>
            </a:br>
            <a:r>
              <a:rPr lang="en-US" sz="2000" dirty="0" smtClean="0"/>
              <a:t>between 35 and 40 °C  (about 95 to 104 °F)</a:t>
            </a:r>
            <a:br>
              <a:rPr lang="en-US" sz="2000" dirty="0" smtClean="0"/>
            </a:br>
            <a:r>
              <a:rPr lang="en-US" sz="2000" dirty="0" smtClean="0"/>
              <a:t>  </a:t>
            </a:r>
          </a:p>
        </p:txBody>
      </p:sp>
      <p:sp>
        <p:nvSpPr>
          <p:cNvPr id="2" name="TextBox 1"/>
          <p:cNvSpPr txBox="1"/>
          <p:nvPr/>
        </p:nvSpPr>
        <p:spPr>
          <a:xfrm>
            <a:off x="6548003" y="4554265"/>
            <a:ext cx="474309" cy="307777"/>
          </a:xfrm>
          <a:prstGeom prst="rect">
            <a:avLst/>
          </a:prstGeom>
          <a:noFill/>
        </p:spPr>
        <p:txBody>
          <a:bodyPr wrap="none" rtlCol="0">
            <a:spAutoFit/>
          </a:bodyPr>
          <a:lstStyle/>
          <a:p>
            <a:r>
              <a:rPr lang="en-US" sz="1400" b="1" dirty="0" smtClean="0">
                <a:solidFill>
                  <a:srgbClr val="0000FF"/>
                </a:solidFill>
              </a:rPr>
              <a:t>film</a:t>
            </a:r>
            <a:endParaRPr lang="en-US" sz="1400" b="1" dirty="0">
              <a:solidFill>
                <a:srgbClr val="0000FF"/>
              </a:solidFill>
            </a:endParaRPr>
          </a:p>
        </p:txBody>
      </p:sp>
      <p:pic>
        <p:nvPicPr>
          <p:cNvPr id="6" name="Picture 5" descr="heatsens.jp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600" y1="18584" x2="19600" y2="18584"/>
                      </a14:backgroundRemoval>
                    </a14:imgEffect>
                  </a14:imgLayer>
                </a14:imgProps>
              </a:ext>
              <a:ext uri="{28A0092B-C50C-407E-A947-70E740481C1C}">
                <a14:useLocalDpi xmlns:a14="http://schemas.microsoft.com/office/drawing/2010/main" val="0"/>
              </a:ext>
            </a:extLst>
          </a:blip>
          <a:stretch>
            <a:fillRect/>
          </a:stretch>
        </p:blipFill>
        <p:spPr>
          <a:xfrm rot="19585318">
            <a:off x="6932909" y="4072349"/>
            <a:ext cx="1852426" cy="1674593"/>
          </a:xfrm>
          <a:prstGeom prst="rect">
            <a:avLst/>
          </a:prstGeom>
        </p:spPr>
      </p:pic>
      <p:cxnSp>
        <p:nvCxnSpPr>
          <p:cNvPr id="9" name="Straight Arrow Connector 8"/>
          <p:cNvCxnSpPr/>
          <p:nvPr/>
        </p:nvCxnSpPr>
        <p:spPr>
          <a:xfrm>
            <a:off x="6084102" y="4937501"/>
            <a:ext cx="1536762" cy="154166"/>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183225" y="5574001"/>
            <a:ext cx="1454244" cy="307777"/>
          </a:xfrm>
          <a:prstGeom prst="rect">
            <a:avLst/>
          </a:prstGeom>
          <a:noFill/>
        </p:spPr>
        <p:txBody>
          <a:bodyPr wrap="none" rtlCol="0">
            <a:spAutoFit/>
          </a:bodyPr>
          <a:lstStyle/>
          <a:p>
            <a:r>
              <a:rPr lang="en-US" sz="1400" b="1" dirty="0" smtClean="0">
                <a:solidFill>
                  <a:srgbClr val="0000FF"/>
                </a:solidFill>
              </a:rPr>
              <a:t>Hand print result</a:t>
            </a:r>
            <a:endParaRPr lang="en-US" sz="1400" b="1" dirty="0">
              <a:solidFill>
                <a:srgbClr val="0000FF"/>
              </a:solidFill>
            </a:endParaRPr>
          </a:p>
        </p:txBody>
      </p:sp>
      <p:sp>
        <p:nvSpPr>
          <p:cNvPr id="11" name="TextBox 10"/>
          <p:cNvSpPr txBox="1"/>
          <p:nvPr/>
        </p:nvSpPr>
        <p:spPr>
          <a:xfrm>
            <a:off x="4973920" y="5396047"/>
            <a:ext cx="2122754" cy="1015663"/>
          </a:xfrm>
          <a:prstGeom prst="rect">
            <a:avLst/>
          </a:prstGeom>
          <a:noFill/>
        </p:spPr>
        <p:txBody>
          <a:bodyPr wrap="square" rtlCol="0">
            <a:spAutoFit/>
          </a:bodyPr>
          <a:lstStyle/>
          <a:p>
            <a:r>
              <a:rPr lang="en-US" sz="1400" b="1" dirty="0">
                <a:solidFill>
                  <a:srgbClr val="0432FF"/>
                </a:solidFill>
              </a:rPr>
              <a:t>Place  </a:t>
            </a:r>
            <a:r>
              <a:rPr lang="en-US" sz="1400" b="1" dirty="0" smtClean="0">
                <a:solidFill>
                  <a:srgbClr val="0432FF"/>
                </a:solidFill>
              </a:rPr>
              <a:t>hands on both sides </a:t>
            </a:r>
            <a:r>
              <a:rPr lang="en-US" sz="1400" b="1" dirty="0">
                <a:solidFill>
                  <a:srgbClr val="0432FF"/>
                </a:solidFill>
              </a:rPr>
              <a:t>of film so that</a:t>
            </a:r>
            <a:br>
              <a:rPr lang="en-US" sz="1400" b="1" dirty="0">
                <a:solidFill>
                  <a:srgbClr val="0432FF"/>
                </a:solidFill>
              </a:rPr>
            </a:br>
            <a:r>
              <a:rPr lang="en-US" sz="1400" b="1" dirty="0">
                <a:solidFill>
                  <a:srgbClr val="0432FF"/>
                </a:solidFill>
              </a:rPr>
              <a:t>each finger matches up</a:t>
            </a:r>
            <a:r>
              <a:rPr lang="en-US" sz="1400" b="1" dirty="0" smtClean="0">
                <a:solidFill>
                  <a:srgbClr val="524DFF"/>
                </a:solidFill>
              </a:rPr>
              <a:t>.</a:t>
            </a:r>
            <a:r>
              <a:rPr lang="en-US" sz="1400" b="1" dirty="0" smtClean="0">
                <a:solidFill>
                  <a:srgbClr val="0000FF"/>
                </a:solidFill>
              </a:rPr>
              <a:t>.</a:t>
            </a:r>
            <a:r>
              <a:rPr lang="en-US" dirty="0" smtClean="0"/>
              <a:t/>
            </a:r>
            <a:br>
              <a:rPr lang="en-US" dirty="0" smtClean="0"/>
            </a:br>
            <a:r>
              <a:rPr lang="en-US" dirty="0" smtClean="0"/>
              <a:t> </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2725" y="4399282"/>
            <a:ext cx="1002223" cy="1020726"/>
          </a:xfrm>
          <a:prstGeom prst="rect">
            <a:avLst/>
          </a:prstGeom>
        </p:spPr>
      </p:pic>
    </p:spTree>
    <p:extLst>
      <p:ext uri="{BB962C8B-B14F-4D97-AF65-F5344CB8AC3E}">
        <p14:creationId xmlns:p14="http://schemas.microsoft.com/office/powerpoint/2010/main" val="20688969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408365" y="2979368"/>
            <a:ext cx="5306692" cy="2677656"/>
          </a:xfrm>
          <a:prstGeom prst="rect">
            <a:avLst/>
          </a:prstGeom>
          <a:noFill/>
          <a:ln w="28575">
            <a:solidFill>
              <a:schemeClr val="accent1"/>
            </a:solidFill>
          </a:ln>
        </p:spPr>
        <p:txBody>
          <a:bodyPr wrap="square" rtlCol="0">
            <a:spAutoFit/>
          </a:bodyPr>
          <a:lstStyle/>
          <a:p>
            <a:r>
              <a:rPr lang="en-US" dirty="0" smtClean="0"/>
              <a:t>        </a:t>
            </a:r>
            <a:r>
              <a:rPr lang="en-US" b="1" i="1" u="sng" dirty="0" smtClean="0"/>
              <a:t>Hand print </a:t>
            </a:r>
            <a:r>
              <a:rPr lang="en-US" dirty="0" smtClean="0"/>
              <a:t>is:</a:t>
            </a:r>
            <a:br>
              <a:rPr lang="en-US" dirty="0" smtClean="0"/>
            </a:br>
            <a:r>
              <a:rPr lang="en-US" dirty="0" smtClean="0"/>
              <a:t>	</a:t>
            </a:r>
            <a:r>
              <a:rPr lang="en-US" b="1" dirty="0" smtClean="0">
                <a:solidFill>
                  <a:srgbClr val="008000"/>
                </a:solidFill>
              </a:rPr>
              <a:t>greenish</a:t>
            </a:r>
            <a:r>
              <a:rPr lang="en-US" dirty="0" smtClean="0">
                <a:solidFill>
                  <a:srgbClr val="008000"/>
                </a:solidFill>
              </a:rPr>
              <a:t> - </a:t>
            </a:r>
            <a:r>
              <a:rPr lang="en-US" b="1" dirty="0" smtClean="0">
                <a:solidFill>
                  <a:srgbClr val="0000FF"/>
                </a:solidFill>
              </a:rPr>
              <a:t>blue</a:t>
            </a:r>
            <a:r>
              <a:rPr lang="en-US" dirty="0" smtClean="0"/>
              <a:t> </a:t>
            </a:r>
            <a:br>
              <a:rPr lang="en-US" dirty="0" smtClean="0"/>
            </a:br>
            <a:r>
              <a:rPr lang="en-US" dirty="0" smtClean="0"/>
              <a:t>	in the </a:t>
            </a:r>
            <a:r>
              <a:rPr lang="en-US" b="1" i="1" u="sng" dirty="0" smtClean="0"/>
              <a:t>hottest</a:t>
            </a:r>
            <a:r>
              <a:rPr lang="en-US" dirty="0" smtClean="0"/>
              <a:t> areas </a:t>
            </a:r>
            <a:br>
              <a:rPr lang="en-US" dirty="0" smtClean="0"/>
            </a:br>
            <a:r>
              <a:rPr lang="en-US" dirty="0" smtClean="0"/>
              <a:t>		          </a:t>
            </a:r>
            <a:r>
              <a:rPr lang="en-US" b="1" u="sng" dirty="0" smtClean="0"/>
              <a:t>&amp; </a:t>
            </a:r>
            <a:br>
              <a:rPr lang="en-US" b="1" u="sng" dirty="0" smtClean="0"/>
            </a:br>
            <a:r>
              <a:rPr lang="en-US" b="1" dirty="0" smtClean="0"/>
              <a:t>	</a:t>
            </a:r>
            <a:r>
              <a:rPr lang="en-US" b="1" dirty="0" smtClean="0">
                <a:solidFill>
                  <a:srgbClr val="E46318"/>
                </a:solidFill>
              </a:rPr>
              <a:t>orange</a:t>
            </a:r>
            <a:r>
              <a:rPr lang="en-US" dirty="0" smtClean="0">
                <a:solidFill>
                  <a:srgbClr val="E46318"/>
                </a:solidFill>
              </a:rPr>
              <a:t>-</a:t>
            </a:r>
            <a:r>
              <a:rPr lang="en-US" b="1" dirty="0" smtClean="0">
                <a:solidFill>
                  <a:srgbClr val="FF0000"/>
                </a:solidFill>
              </a:rPr>
              <a:t>red </a:t>
            </a:r>
            <a:br>
              <a:rPr lang="en-US" b="1" dirty="0" smtClean="0">
                <a:solidFill>
                  <a:srgbClr val="FF0000"/>
                </a:solidFill>
              </a:rPr>
            </a:br>
            <a:r>
              <a:rPr lang="en-US" b="1" dirty="0" smtClean="0">
                <a:solidFill>
                  <a:srgbClr val="FF0000"/>
                </a:solidFill>
              </a:rPr>
              <a:t>          </a:t>
            </a:r>
            <a:r>
              <a:rPr lang="en-US" b="1" dirty="0" smtClean="0"/>
              <a:t>in the </a:t>
            </a:r>
            <a:r>
              <a:rPr lang="en-US" b="1" i="1" u="sng" dirty="0" smtClean="0"/>
              <a:t>least warm</a:t>
            </a:r>
            <a:r>
              <a:rPr lang="en-US" b="1" dirty="0"/>
              <a:t> </a:t>
            </a:r>
            <a:r>
              <a:rPr lang="en-US" b="1" i="1" dirty="0" smtClean="0"/>
              <a:t>(</a:t>
            </a:r>
            <a:r>
              <a:rPr lang="en-US" b="1" i="1" dirty="0"/>
              <a:t>coolest) areas</a:t>
            </a:r>
            <a:endParaRPr lang="en-US" b="1" dirty="0"/>
          </a:p>
          <a:p>
            <a:r>
              <a:rPr lang="en-US" b="1" i="1" u="sng" dirty="0" smtClean="0"/>
              <a:t/>
            </a:r>
            <a:br>
              <a:rPr lang="en-US" b="1" i="1" u="sng" dirty="0" smtClean="0"/>
            </a:br>
            <a:r>
              <a:rPr lang="en-US" b="1" i="1" dirty="0" smtClean="0"/>
              <a:t>	                                           </a:t>
            </a:r>
            <a:r>
              <a:rPr lang="en-US" dirty="0" smtClean="0"/>
              <a:t/>
            </a:r>
            <a:br>
              <a:rPr lang="en-US" dirty="0" smtClean="0"/>
            </a:br>
            <a:r>
              <a:rPr lang="en-US" sz="2400" b="1" dirty="0" smtClean="0"/>
              <a:t>This is opposite to what we learn in art!</a:t>
            </a:r>
          </a:p>
        </p:txBody>
      </p:sp>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prepare </a:t>
            </a:r>
            <a:r>
              <a:rPr lang="en-US" smtClean="0"/>
              <a:t>Atmosphere Model </a:t>
            </a:r>
            <a:r>
              <a:rPr lang="en-US" dirty="0" smtClean="0"/>
              <a:t>Chamber	</a:t>
            </a:r>
          </a:p>
          <a:p>
            <a:r>
              <a:rPr lang="en-US" b="1" dirty="0"/>
              <a:t>	</a:t>
            </a:r>
            <a:r>
              <a:rPr lang="en-US" b="1" dirty="0">
                <a:solidFill>
                  <a:srgbClr val="0000FF"/>
                </a:solidFill>
              </a:rPr>
              <a:t> </a:t>
            </a:r>
            <a:r>
              <a:rPr lang="en-US" b="1" dirty="0" smtClean="0">
                <a:solidFill>
                  <a:srgbClr val="0000FF"/>
                </a:solidFill>
              </a:rPr>
              <a:t>1- temperature sensitive film</a:t>
            </a:r>
            <a:endParaRPr lang="en-US" b="1" dirty="0">
              <a:solidFill>
                <a:srgbClr val="0000FF"/>
              </a:solidFill>
            </a:endParaRPr>
          </a:p>
        </p:txBody>
      </p:sp>
      <p:pic>
        <p:nvPicPr>
          <p:cNvPr id="4" name="Picture 3" descr="heatsens.jpg"/>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18851" y="2498717"/>
            <a:ext cx="2738659" cy="2475748"/>
          </a:xfrm>
          <a:prstGeom prst="rect">
            <a:avLst/>
          </a:prstGeom>
        </p:spPr>
      </p:pic>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a:t>
            </a:r>
            <a:r>
              <a:rPr lang="en-US" sz="2000" b="1" dirty="0"/>
              <a:t>5</a:t>
            </a:r>
            <a:r>
              <a:rPr lang="en-US" sz="2000" b="1" dirty="0" smtClean="0"/>
              <a:t>:  </a:t>
            </a:r>
            <a:r>
              <a:rPr lang="en-US" sz="2000" b="1" dirty="0" smtClean="0">
                <a:solidFill>
                  <a:srgbClr val="FFFF00"/>
                </a:solidFill>
              </a:rPr>
              <a:t>The</a:t>
            </a:r>
            <a:r>
              <a:rPr lang="en-US" sz="2000" b="1" dirty="0" smtClean="0"/>
              <a:t> </a:t>
            </a:r>
            <a:r>
              <a:rPr lang="en-US" sz="2000" b="1" dirty="0" smtClean="0">
                <a:solidFill>
                  <a:srgbClr val="FFFF00"/>
                </a:solidFill>
              </a:rPr>
              <a:t>Greenhouse Effect</a:t>
            </a:r>
            <a:endParaRPr lang="en-US" sz="2000" b="1" dirty="0">
              <a:solidFill>
                <a:srgbClr val="FFFF00"/>
              </a:solidFill>
            </a:endParaRPr>
          </a:p>
        </p:txBody>
      </p:sp>
      <p:pic>
        <p:nvPicPr>
          <p:cNvPr id="19" name="Picture 18" descr="GGTM_patch-300x2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Activity5 The Greenhouse Effect </a:t>
            </a:r>
            <a:r>
              <a:rPr lang="en-US" sz="1000" i="1" dirty="0" smtClean="0"/>
              <a:t>[</a:t>
            </a:r>
            <a:r>
              <a:rPr lang="en-US" sz="1000" i="1" dirty="0"/>
              <a:t>Adult] </a:t>
            </a:r>
            <a:endParaRPr lang="en-US" sz="1000" dirty="0"/>
          </a:p>
        </p:txBody>
      </p:sp>
      <p:sp>
        <p:nvSpPr>
          <p:cNvPr id="14" name="TextBox 13"/>
          <p:cNvSpPr txBox="1"/>
          <p:nvPr/>
        </p:nvSpPr>
        <p:spPr>
          <a:xfrm>
            <a:off x="2082323" y="3369854"/>
            <a:ext cx="1352806" cy="954107"/>
          </a:xfrm>
          <a:prstGeom prst="rect">
            <a:avLst/>
          </a:prstGeom>
          <a:noFill/>
        </p:spPr>
        <p:txBody>
          <a:bodyPr wrap="none" rtlCol="0">
            <a:spAutoFit/>
          </a:bodyPr>
          <a:lstStyle/>
          <a:p>
            <a:r>
              <a:rPr lang="en-US" sz="1400" b="1" dirty="0" smtClean="0">
                <a:solidFill>
                  <a:srgbClr val="FF0000"/>
                </a:solidFill>
              </a:rPr>
              <a:t>CAUTION:</a:t>
            </a:r>
            <a:br>
              <a:rPr lang="en-US" sz="1400" b="1" dirty="0" smtClean="0">
                <a:solidFill>
                  <a:srgbClr val="FF0000"/>
                </a:solidFill>
              </a:rPr>
            </a:br>
            <a:r>
              <a:rPr lang="en-US" sz="1400" dirty="0" smtClean="0"/>
              <a:t>Keep hot heat</a:t>
            </a:r>
            <a:br>
              <a:rPr lang="en-US" sz="1400" dirty="0" smtClean="0"/>
            </a:br>
            <a:r>
              <a:rPr lang="en-US" sz="1400" dirty="0" smtClean="0"/>
              <a:t>lamp 6 inches</a:t>
            </a:r>
            <a:br>
              <a:rPr lang="en-US" sz="1400" dirty="0" smtClean="0"/>
            </a:br>
            <a:r>
              <a:rPr lang="en-US" sz="1400" dirty="0" smtClean="0"/>
              <a:t>away from film</a:t>
            </a:r>
            <a:r>
              <a:rPr lang="en-US" sz="1400" b="1" dirty="0" smtClean="0"/>
              <a:t>.</a:t>
            </a:r>
            <a:endParaRPr lang="en-US" sz="1400" b="1" dirty="0">
              <a:solidFill>
                <a:srgbClr val="008000"/>
              </a:solidFill>
            </a:endParaRPr>
          </a:p>
        </p:txBody>
      </p:sp>
      <p:sp>
        <p:nvSpPr>
          <p:cNvPr id="20" name="TextBox 19"/>
          <p:cNvSpPr txBox="1"/>
          <p:nvPr/>
        </p:nvSpPr>
        <p:spPr>
          <a:xfrm>
            <a:off x="7563158" y="4034772"/>
            <a:ext cx="1194558" cy="523220"/>
          </a:xfrm>
          <a:prstGeom prst="rect">
            <a:avLst/>
          </a:prstGeom>
          <a:noFill/>
        </p:spPr>
        <p:txBody>
          <a:bodyPr wrap="none" rtlCol="0">
            <a:spAutoFit/>
          </a:bodyPr>
          <a:lstStyle/>
          <a:p>
            <a:r>
              <a:rPr lang="en-US" sz="1400" dirty="0" smtClean="0">
                <a:solidFill>
                  <a:srgbClr val="0000FF"/>
                </a:solidFill>
              </a:rPr>
              <a:t>heat sensitive</a:t>
            </a:r>
          </a:p>
          <a:p>
            <a:r>
              <a:rPr lang="en-US" sz="1400" dirty="0" smtClean="0">
                <a:solidFill>
                  <a:srgbClr val="0000FF"/>
                </a:solidFill>
              </a:rPr>
              <a:t> film</a:t>
            </a:r>
            <a:endParaRPr lang="en-US" sz="1400" dirty="0">
              <a:solidFill>
                <a:srgbClr val="0000FF"/>
              </a:solidFill>
            </a:endParaRPr>
          </a:p>
        </p:txBody>
      </p:sp>
      <p:sp>
        <p:nvSpPr>
          <p:cNvPr id="3" name="TextBox 2"/>
          <p:cNvSpPr txBox="1"/>
          <p:nvPr/>
        </p:nvSpPr>
        <p:spPr>
          <a:xfrm>
            <a:off x="73573" y="1704637"/>
            <a:ext cx="8492870" cy="1323439"/>
          </a:xfrm>
          <a:prstGeom prst="rect">
            <a:avLst/>
          </a:prstGeom>
          <a:noFill/>
        </p:spPr>
        <p:txBody>
          <a:bodyPr wrap="square" rtlCol="0">
            <a:spAutoFit/>
          </a:bodyPr>
          <a:lstStyle/>
          <a:p>
            <a:r>
              <a:rPr lang="en-US" sz="2000" b="1" dirty="0" smtClean="0"/>
              <a:t>What does heat sensitive film tell you when it changes color?</a:t>
            </a:r>
            <a:br>
              <a:rPr lang="en-US" sz="2000" b="1" dirty="0" smtClean="0"/>
            </a:br>
            <a:r>
              <a:rPr lang="en-US" sz="2000" dirty="0" smtClean="0"/>
              <a:t>Imagine where your hand feels cold and where it feels warm.  When our hands</a:t>
            </a:r>
            <a:br>
              <a:rPr lang="en-US" sz="2000" dirty="0" smtClean="0"/>
            </a:br>
            <a:r>
              <a:rPr lang="en-US" sz="2000" dirty="0" smtClean="0"/>
              <a:t>are wet and the wind blows, what parts cool off first?  (Answer:  Fingers – where we lose heat most easily.)</a:t>
            </a:r>
            <a:endParaRPr lang="en-US" sz="2000" b="1" dirty="0" smtClean="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548" y="2876905"/>
            <a:ext cx="2308159" cy="1782637"/>
          </a:xfrm>
          <a:prstGeom prst="rect">
            <a:avLst/>
          </a:prstGeom>
        </p:spPr>
      </p:pic>
      <p:sp>
        <p:nvSpPr>
          <p:cNvPr id="2" name="TextBox 1"/>
          <p:cNvSpPr txBox="1"/>
          <p:nvPr/>
        </p:nvSpPr>
        <p:spPr>
          <a:xfrm>
            <a:off x="184976" y="4588795"/>
            <a:ext cx="1659109" cy="584775"/>
          </a:xfrm>
          <a:prstGeom prst="rect">
            <a:avLst/>
          </a:prstGeom>
          <a:noFill/>
        </p:spPr>
        <p:txBody>
          <a:bodyPr wrap="none" rtlCol="0">
            <a:spAutoFit/>
          </a:bodyPr>
          <a:lstStyle/>
          <a:p>
            <a:r>
              <a:rPr lang="en-US" sz="1400" dirty="0" smtClean="0"/>
              <a:t>Leave lamp turned</a:t>
            </a:r>
          </a:p>
          <a:p>
            <a:r>
              <a:rPr lang="en-US" sz="1400" b="1" i="1" dirty="0"/>
              <a:t>o</a:t>
            </a:r>
            <a:r>
              <a:rPr lang="en-US" sz="1400" b="1" i="1" dirty="0" smtClean="0"/>
              <a:t>ff</a:t>
            </a:r>
            <a:r>
              <a:rPr lang="en-US" sz="1400" dirty="0" smtClean="0"/>
              <a:t> when not in use</a:t>
            </a:r>
            <a:r>
              <a:rPr lang="en-US" dirty="0" smtClean="0"/>
              <a:t>.</a:t>
            </a:r>
            <a:endParaRPr lang="en-US" dirty="0"/>
          </a:p>
        </p:txBody>
      </p:sp>
    </p:spTree>
    <p:extLst>
      <p:ext uri="{BB962C8B-B14F-4D97-AF65-F5344CB8AC3E}">
        <p14:creationId xmlns:p14="http://schemas.microsoft.com/office/powerpoint/2010/main" val="37574105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740719"/>
            <a:ext cx="6292106" cy="923330"/>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a:t>
            </a:r>
            <a:r>
              <a:rPr lang="en-US" b="1" dirty="0" smtClean="0">
                <a:solidFill>
                  <a:srgbClr val="0000FF"/>
                </a:solidFill>
              </a:rPr>
              <a:t>1- prepare Atmosphere Model Chamber</a:t>
            </a:r>
            <a:r>
              <a:rPr lang="en-US" b="1" dirty="0" smtClean="0"/>
              <a:t>	</a:t>
            </a:r>
          </a:p>
          <a:p>
            <a:r>
              <a:rPr lang="en-US" b="1" dirty="0"/>
              <a:t>	 </a:t>
            </a:r>
            <a:r>
              <a:rPr lang="en-US" b="1" dirty="0" smtClean="0"/>
              <a:t>1- </a:t>
            </a:r>
            <a:r>
              <a:rPr lang="en-US" dirty="0" smtClean="0"/>
              <a:t>temperature sensitive film</a:t>
            </a:r>
            <a:endParaRPr lang="en-US"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a:t>
            </a:r>
            <a:r>
              <a:rPr lang="en-US" sz="2000" b="1" dirty="0"/>
              <a:t>5</a:t>
            </a:r>
            <a:r>
              <a:rPr lang="en-US" sz="2000" b="1" dirty="0" smtClean="0"/>
              <a:t>:  </a:t>
            </a:r>
            <a:r>
              <a:rPr lang="en-US" sz="2000" b="1" dirty="0" smtClean="0">
                <a:solidFill>
                  <a:srgbClr val="FFFF00"/>
                </a:solidFill>
              </a:rPr>
              <a:t>The</a:t>
            </a:r>
            <a:r>
              <a:rPr lang="en-US" sz="2000" b="1" dirty="0" smtClean="0"/>
              <a:t> </a:t>
            </a:r>
            <a:r>
              <a:rPr lang="en-US" sz="2000" b="1" dirty="0" smtClean="0">
                <a:solidFill>
                  <a:srgbClr val="FFFF00"/>
                </a:solidFill>
              </a:rPr>
              <a:t>Greenhouse Effect</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Activity5 The Greenhouse Effect </a:t>
            </a:r>
            <a:r>
              <a:rPr lang="en-US" sz="1000" i="1" dirty="0" smtClean="0"/>
              <a:t>[</a:t>
            </a:r>
            <a:r>
              <a:rPr lang="en-US" sz="1000" i="1" dirty="0"/>
              <a:t>Adult] </a:t>
            </a:r>
            <a:endParaRPr lang="en-US" sz="1000" dirty="0"/>
          </a:p>
        </p:txBody>
      </p:sp>
      <p:sp>
        <p:nvSpPr>
          <p:cNvPr id="3" name="TextBox 2"/>
          <p:cNvSpPr txBox="1"/>
          <p:nvPr/>
        </p:nvSpPr>
        <p:spPr>
          <a:xfrm>
            <a:off x="195076" y="1729553"/>
            <a:ext cx="8858707" cy="1938992"/>
          </a:xfrm>
          <a:prstGeom prst="rect">
            <a:avLst/>
          </a:prstGeom>
          <a:noFill/>
        </p:spPr>
        <p:txBody>
          <a:bodyPr wrap="none" rtlCol="0">
            <a:spAutoFit/>
          </a:bodyPr>
          <a:lstStyle/>
          <a:p>
            <a:r>
              <a:rPr lang="en-US" sz="2000" dirty="0" smtClean="0"/>
              <a:t>In </a:t>
            </a:r>
            <a:r>
              <a:rPr lang="en-US" sz="2000" b="1" dirty="0" smtClean="0"/>
              <a:t>Activity 5, </a:t>
            </a:r>
            <a:r>
              <a:rPr lang="en-US" sz="2000" dirty="0" smtClean="0"/>
              <a:t>leaders may assemble model chamber ahead of time</a:t>
            </a:r>
            <a:r>
              <a:rPr lang="en-US" sz="2000" b="1" dirty="0" smtClean="0"/>
              <a:t> or </a:t>
            </a:r>
            <a:r>
              <a:rPr lang="en-US" sz="2000" dirty="0" smtClean="0"/>
              <a:t>with adult</a:t>
            </a:r>
            <a:br>
              <a:rPr lang="en-US" sz="2000" dirty="0" smtClean="0"/>
            </a:br>
            <a:r>
              <a:rPr lang="en-US" sz="2000" dirty="0" smtClean="0"/>
              <a:t>guidance, girls may build chambers as part of the activity.  When cutting the top </a:t>
            </a:r>
            <a:br>
              <a:rPr lang="en-US" sz="2000" dirty="0" smtClean="0"/>
            </a:br>
            <a:r>
              <a:rPr lang="en-US" sz="2000" dirty="0" smtClean="0"/>
              <a:t>off the 2-liter plastic soda bottles, remind the girls to measure the height, then use</a:t>
            </a:r>
            <a:br>
              <a:rPr lang="en-US" sz="2000" dirty="0" smtClean="0"/>
            </a:br>
            <a:r>
              <a:rPr lang="en-US" sz="2000" dirty="0" smtClean="0"/>
              <a:t>a </a:t>
            </a:r>
            <a:r>
              <a:rPr lang="en-US" sz="2000" i="1" dirty="0" smtClean="0"/>
              <a:t>sharpie</a:t>
            </a:r>
            <a:r>
              <a:rPr lang="en-US" sz="2000" dirty="0" smtClean="0"/>
              <a:t> to mark a line for the scissors to cut.  </a:t>
            </a:r>
            <a:r>
              <a:rPr lang="en-US" sz="2000" b="1" dirty="0" smtClean="0">
                <a:solidFill>
                  <a:srgbClr val="FF0000"/>
                </a:solidFill>
              </a:rPr>
              <a:t>Caution</a:t>
            </a:r>
            <a:r>
              <a:rPr lang="en-US" sz="2000" dirty="0" smtClean="0"/>
              <a:t>:  Cut plastic edges </a:t>
            </a:r>
            <a:br>
              <a:rPr lang="en-US" sz="2000" dirty="0" smtClean="0"/>
            </a:br>
            <a:r>
              <a:rPr lang="en-US" sz="2000" dirty="0" smtClean="0"/>
              <a:t>are rough and starting the first cut on the line requires careful use of scissors.</a:t>
            </a:r>
            <a:br>
              <a:rPr lang="en-US" sz="2000" dirty="0" smtClean="0"/>
            </a:br>
            <a:r>
              <a:rPr lang="en-US" sz="2000" dirty="0" smtClean="0"/>
              <a:t>         </a:t>
            </a:r>
            <a:r>
              <a:rPr lang="en-US" sz="2000" b="1" dirty="0" smtClean="0">
                <a:solidFill>
                  <a:srgbClr val="008000"/>
                </a:solidFill>
              </a:rPr>
              <a:t>Tip:  Squeeze and pinch &amp; snip the  plastic bottle to make the initial cut.</a:t>
            </a:r>
          </a:p>
        </p:txBody>
      </p:sp>
      <p:grpSp>
        <p:nvGrpSpPr>
          <p:cNvPr id="41" name="Group 40"/>
          <p:cNvGrpSpPr/>
          <p:nvPr/>
        </p:nvGrpSpPr>
        <p:grpSpPr>
          <a:xfrm>
            <a:off x="371260" y="3677976"/>
            <a:ext cx="8046109" cy="2449535"/>
            <a:chOff x="893675" y="2775844"/>
            <a:chExt cx="8046109" cy="2449535"/>
          </a:xfrm>
        </p:grpSpPr>
        <p:grpSp>
          <p:nvGrpSpPr>
            <p:cNvPr id="28" name="Group 27"/>
            <p:cNvGrpSpPr/>
            <p:nvPr/>
          </p:nvGrpSpPr>
          <p:grpSpPr>
            <a:xfrm>
              <a:off x="893675" y="2888961"/>
              <a:ext cx="1974824" cy="2061263"/>
              <a:chOff x="893675" y="2888961"/>
              <a:chExt cx="1974824" cy="2061263"/>
            </a:xfrm>
          </p:grpSpPr>
          <p:pic>
            <p:nvPicPr>
              <p:cNvPr id="8" name="Picture 7" descr="images.png"/>
              <p:cNvPicPr>
                <a:picLocks noChangeAspect="1"/>
              </p:cNvPicPr>
              <p:nvPr/>
            </p:nvPicPr>
            <p:blipFill>
              <a:blip r:embed="rId3">
                <a:alphaModFix amt="56000"/>
                <a:extLst>
                  <a:ext uri="{28A0092B-C50C-407E-A947-70E740481C1C}">
                    <a14:useLocalDpi xmlns:a14="http://schemas.microsoft.com/office/drawing/2010/main" val="0"/>
                  </a:ext>
                </a:extLst>
              </a:blip>
              <a:stretch>
                <a:fillRect/>
              </a:stretch>
            </p:blipFill>
            <p:spPr>
              <a:xfrm>
                <a:off x="893675" y="2888961"/>
                <a:ext cx="1974824" cy="1872237"/>
              </a:xfrm>
              <a:prstGeom prst="rect">
                <a:avLst/>
              </a:prstGeom>
            </p:spPr>
          </p:pic>
          <p:pic>
            <p:nvPicPr>
              <p:cNvPr id="7" name="Picture 6" descr="bottle.tiff"/>
              <p:cNvPicPr>
                <a:picLocks noChangeAspect="1"/>
              </p:cNvPicPr>
              <p:nvPr/>
            </p:nvPicPr>
            <p:blipFill rotWithShape="1">
              <a:blip r:embed="rId4">
                <a:extLst>
                  <a:ext uri="{28A0092B-C50C-407E-A947-70E740481C1C}">
                    <a14:useLocalDpi xmlns:a14="http://schemas.microsoft.com/office/drawing/2010/main" val="0"/>
                  </a:ext>
                </a:extLst>
              </a:blip>
              <a:srcRect l="15349" t="-533" r="8992" b="5909"/>
              <a:stretch/>
            </p:blipFill>
            <p:spPr>
              <a:xfrm>
                <a:off x="1827470" y="3442001"/>
                <a:ext cx="874539" cy="1508223"/>
              </a:xfrm>
              <a:prstGeom prst="rect">
                <a:avLst/>
              </a:prstGeom>
            </p:spPr>
          </p:pic>
        </p:grpSp>
        <p:sp>
          <p:nvSpPr>
            <p:cNvPr id="9" name="TextBox 8"/>
            <p:cNvSpPr txBox="1"/>
            <p:nvPr/>
          </p:nvSpPr>
          <p:spPr>
            <a:xfrm>
              <a:off x="2341619" y="3145175"/>
              <a:ext cx="1737112" cy="307777"/>
            </a:xfrm>
            <a:prstGeom prst="rect">
              <a:avLst/>
            </a:prstGeom>
            <a:noFill/>
          </p:spPr>
          <p:txBody>
            <a:bodyPr wrap="none" rtlCol="0">
              <a:spAutoFit/>
            </a:bodyPr>
            <a:lstStyle/>
            <a:p>
              <a:r>
                <a:rPr lang="en-US" sz="1400" dirty="0" smtClean="0">
                  <a:solidFill>
                    <a:srgbClr val="FF0000"/>
                  </a:solidFill>
                </a:rPr>
                <a:t>Caution: rough edges</a:t>
              </a:r>
              <a:endParaRPr lang="en-US" sz="1400" dirty="0">
                <a:solidFill>
                  <a:srgbClr val="FF0000"/>
                </a:solidFill>
              </a:endParaRPr>
            </a:p>
          </p:txBody>
        </p:sp>
        <p:pic>
          <p:nvPicPr>
            <p:cNvPr id="12" name="Picture 11" descr="thermo.tiff"/>
            <p:cNvPicPr>
              <a:picLocks noChangeAspect="1"/>
            </p:cNvPicPr>
            <p:nvPr/>
          </p:nvPicPr>
          <p:blipFill rotWithShape="1">
            <a:blip r:embed="rId5">
              <a:extLst>
                <a:ext uri="{28A0092B-C50C-407E-A947-70E740481C1C}">
                  <a14:useLocalDpi xmlns:a14="http://schemas.microsoft.com/office/drawing/2010/main" val="0"/>
                </a:ext>
              </a:extLst>
            </a:blip>
            <a:srcRect l="24074" t="885" r="32408" b="-1"/>
            <a:stretch/>
          </p:blipFill>
          <p:spPr>
            <a:xfrm>
              <a:off x="5003400" y="3526093"/>
              <a:ext cx="552667" cy="1317424"/>
            </a:xfrm>
            <a:prstGeom prst="rect">
              <a:avLst/>
            </a:prstGeom>
          </p:spPr>
        </p:pic>
        <p:pic>
          <p:nvPicPr>
            <p:cNvPr id="13" name="Picture 12" descr="8823275.jpg"/>
            <p:cNvPicPr>
              <a:picLocks noChangeAspect="1"/>
            </p:cNvPicPr>
            <p:nvPr/>
          </p:nvPicPr>
          <p:blipFill rotWithShape="1">
            <a:blip r:embed="rId6">
              <a:extLst>
                <a:ext uri="{BEBA8EAE-BF5A-486C-A8C5-ECC9F3942E4B}">
                  <a14:imgProps xmlns:a14="http://schemas.microsoft.com/office/drawing/2010/main">
                    <a14:imgLayer r:embed="rId7">
                      <a14:imgEffect>
                        <a14:backgroundRemoval t="15619" b="87088" l="23297" r="76333"/>
                      </a14:imgEffect>
                    </a14:imgLayer>
                  </a14:imgProps>
                </a:ext>
                <a:ext uri="{28A0092B-C50C-407E-A947-70E740481C1C}">
                  <a14:useLocalDpi xmlns:a14="http://schemas.microsoft.com/office/drawing/2010/main" val="0"/>
                </a:ext>
              </a:extLst>
            </a:blip>
            <a:srcRect l="16668" t="6685" r="17038" b="3978"/>
            <a:stretch/>
          </p:blipFill>
          <p:spPr>
            <a:xfrm>
              <a:off x="3559222" y="3667194"/>
              <a:ext cx="885636" cy="816325"/>
            </a:xfrm>
            <a:prstGeom prst="rect">
              <a:avLst/>
            </a:prstGeom>
          </p:spPr>
        </p:pic>
        <p:sp>
          <p:nvSpPr>
            <p:cNvPr id="15" name="TextBox 14"/>
            <p:cNvSpPr txBox="1"/>
            <p:nvPr/>
          </p:nvSpPr>
          <p:spPr>
            <a:xfrm>
              <a:off x="3559222" y="4391879"/>
              <a:ext cx="994383" cy="584776"/>
            </a:xfrm>
            <a:prstGeom prst="rect">
              <a:avLst/>
            </a:prstGeom>
            <a:noFill/>
          </p:spPr>
          <p:txBody>
            <a:bodyPr wrap="none" rtlCol="0">
              <a:spAutoFit/>
            </a:bodyPr>
            <a:lstStyle/>
            <a:p>
              <a:r>
                <a:rPr lang="en-US" sz="1600" dirty="0" smtClean="0">
                  <a:solidFill>
                    <a:srgbClr val="0000FF"/>
                  </a:solidFill>
                </a:rPr>
                <a:t>1 cup </a:t>
              </a:r>
              <a:br>
                <a:rPr lang="en-US" sz="1600" dirty="0" smtClean="0">
                  <a:solidFill>
                    <a:srgbClr val="0000FF"/>
                  </a:solidFill>
                </a:rPr>
              </a:br>
              <a:r>
                <a:rPr lang="en-US" sz="1600" dirty="0" smtClean="0">
                  <a:solidFill>
                    <a:srgbClr val="0000FF"/>
                  </a:solidFill>
                </a:rPr>
                <a:t>moist dirt</a:t>
              </a:r>
              <a:endParaRPr lang="en-US" sz="1600" dirty="0">
                <a:solidFill>
                  <a:srgbClr val="0000FF"/>
                </a:solidFill>
              </a:endParaRPr>
            </a:p>
          </p:txBody>
        </p:sp>
        <p:sp>
          <p:nvSpPr>
            <p:cNvPr id="22" name="TextBox 21"/>
            <p:cNvSpPr txBox="1"/>
            <p:nvPr/>
          </p:nvSpPr>
          <p:spPr>
            <a:xfrm>
              <a:off x="4423304" y="3852580"/>
              <a:ext cx="492904" cy="646331"/>
            </a:xfrm>
            <a:prstGeom prst="rect">
              <a:avLst/>
            </a:prstGeom>
            <a:noFill/>
          </p:spPr>
          <p:txBody>
            <a:bodyPr wrap="square" rtlCol="0">
              <a:spAutoFit/>
            </a:bodyPr>
            <a:lstStyle/>
            <a:p>
              <a:r>
                <a:rPr lang="en-US" sz="3600" dirty="0" smtClean="0">
                  <a:solidFill>
                    <a:srgbClr val="0000FF"/>
                  </a:solidFill>
                </a:rPr>
                <a:t>+</a:t>
              </a:r>
              <a:endParaRPr lang="en-US" sz="3600" dirty="0">
                <a:solidFill>
                  <a:srgbClr val="0000FF"/>
                </a:solidFill>
              </a:endParaRPr>
            </a:p>
          </p:txBody>
        </p:sp>
        <p:sp>
          <p:nvSpPr>
            <p:cNvPr id="34" name="TextBox 33"/>
            <p:cNvSpPr txBox="1"/>
            <p:nvPr/>
          </p:nvSpPr>
          <p:spPr>
            <a:xfrm>
              <a:off x="5793403" y="3999030"/>
              <a:ext cx="240158" cy="369332"/>
            </a:xfrm>
            <a:prstGeom prst="rect">
              <a:avLst/>
            </a:prstGeom>
            <a:noFill/>
          </p:spPr>
          <p:txBody>
            <a:bodyPr wrap="square" rtlCol="0">
              <a:spAutoFit/>
            </a:bodyPr>
            <a:lstStyle/>
            <a:p>
              <a:r>
                <a:rPr lang="en-US" dirty="0" smtClean="0">
                  <a:solidFill>
                    <a:srgbClr val="0000FF"/>
                  </a:solidFill>
                </a:rPr>
                <a:t>=</a:t>
              </a:r>
              <a:endParaRPr lang="en-US" dirty="0">
                <a:solidFill>
                  <a:srgbClr val="0000FF"/>
                </a:solidFill>
              </a:endParaRPr>
            </a:p>
          </p:txBody>
        </p:sp>
        <p:pic>
          <p:nvPicPr>
            <p:cNvPr id="29" name="Picture 28" descr="final.tif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6229" y="3359412"/>
              <a:ext cx="2421032" cy="1865967"/>
            </a:xfrm>
            <a:prstGeom prst="rect">
              <a:avLst/>
            </a:prstGeom>
          </p:spPr>
        </p:pic>
        <p:sp>
          <p:nvSpPr>
            <p:cNvPr id="30" name="TextBox 29"/>
            <p:cNvSpPr txBox="1"/>
            <p:nvPr/>
          </p:nvSpPr>
          <p:spPr>
            <a:xfrm>
              <a:off x="7848056" y="2775844"/>
              <a:ext cx="1091728" cy="523220"/>
            </a:xfrm>
            <a:prstGeom prst="rect">
              <a:avLst/>
            </a:prstGeom>
            <a:noFill/>
          </p:spPr>
          <p:txBody>
            <a:bodyPr wrap="none" rtlCol="0">
              <a:spAutoFit/>
            </a:bodyPr>
            <a:lstStyle/>
            <a:p>
              <a:r>
                <a:rPr lang="en-US" sz="1400" dirty="0" smtClean="0">
                  <a:solidFill>
                    <a:srgbClr val="0000FF"/>
                  </a:solidFill>
                </a:rPr>
                <a:t>plastic + </a:t>
              </a:r>
              <a:br>
                <a:rPr lang="en-US" sz="1400" dirty="0" smtClean="0">
                  <a:solidFill>
                    <a:srgbClr val="0000FF"/>
                  </a:solidFill>
                </a:rPr>
              </a:br>
              <a:r>
                <a:rPr lang="en-US" sz="1400" dirty="0" smtClean="0">
                  <a:solidFill>
                    <a:srgbClr val="0000FF"/>
                  </a:solidFill>
                </a:rPr>
                <a:t>rubber band </a:t>
              </a:r>
              <a:endParaRPr lang="en-US" sz="1400" dirty="0">
                <a:solidFill>
                  <a:srgbClr val="0000FF"/>
                </a:solidFill>
              </a:endParaRPr>
            </a:p>
          </p:txBody>
        </p:sp>
        <p:cxnSp>
          <p:nvCxnSpPr>
            <p:cNvPr id="36" name="Straight Arrow Connector 35"/>
            <p:cNvCxnSpPr/>
            <p:nvPr/>
          </p:nvCxnSpPr>
          <p:spPr>
            <a:xfrm flipH="1">
              <a:off x="8195939" y="3299064"/>
              <a:ext cx="235179" cy="342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15" idx="1"/>
            </p:cNvCxnSpPr>
            <p:nvPr/>
          </p:nvCxnSpPr>
          <p:spPr>
            <a:xfrm flipH="1">
              <a:off x="2504642" y="4684267"/>
              <a:ext cx="1054580" cy="461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105835" y="3854034"/>
              <a:ext cx="670636" cy="646331"/>
            </a:xfrm>
            <a:prstGeom prst="rect">
              <a:avLst/>
            </a:prstGeom>
            <a:noFill/>
          </p:spPr>
          <p:txBody>
            <a:bodyPr wrap="square" rtlCol="0">
              <a:spAutoFit/>
            </a:bodyPr>
            <a:lstStyle/>
            <a:p>
              <a:r>
                <a:rPr lang="en-US" sz="3600" dirty="0" smtClean="0">
                  <a:solidFill>
                    <a:srgbClr val="0000FF"/>
                  </a:solidFill>
                </a:rPr>
                <a:t>+</a:t>
              </a:r>
              <a:endParaRPr lang="en-US" sz="3600" dirty="0">
                <a:solidFill>
                  <a:srgbClr val="0000FF"/>
                </a:solidFill>
              </a:endParaRPr>
            </a:p>
          </p:txBody>
        </p:sp>
      </p:grpSp>
    </p:spTree>
    <p:extLst>
      <p:ext uri="{BB962C8B-B14F-4D97-AF65-F5344CB8AC3E}">
        <p14:creationId xmlns:p14="http://schemas.microsoft.com/office/powerpoint/2010/main" val="202733751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95076" y="663780"/>
            <a:ext cx="6292106" cy="923330"/>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prepare Atmosphere Model Chamber	</a:t>
            </a:r>
          </a:p>
          <a:p>
            <a:r>
              <a:rPr lang="en-US" b="1" dirty="0"/>
              <a:t>	 </a:t>
            </a:r>
            <a:r>
              <a:rPr lang="en-US" b="1" dirty="0" smtClean="0"/>
              <a:t>1- temperature sensitive film</a:t>
            </a:r>
            <a:endParaRPr lang="en-US" b="1" dirty="0"/>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a:t>
            </a:r>
            <a:r>
              <a:rPr lang="en-US" sz="2000" b="1" dirty="0"/>
              <a:t>5</a:t>
            </a:r>
            <a:r>
              <a:rPr lang="en-US" sz="2000" b="1" dirty="0" smtClean="0"/>
              <a:t>:  </a:t>
            </a:r>
            <a:r>
              <a:rPr lang="en-US" sz="2000" b="1" dirty="0" smtClean="0">
                <a:solidFill>
                  <a:srgbClr val="FFFF00"/>
                </a:solidFill>
              </a:rPr>
              <a:t>The</a:t>
            </a:r>
            <a:r>
              <a:rPr lang="en-US" sz="2000" b="1" dirty="0" smtClean="0"/>
              <a:t> </a:t>
            </a:r>
            <a:r>
              <a:rPr lang="en-US" sz="2000" b="1" dirty="0" smtClean="0">
                <a:solidFill>
                  <a:srgbClr val="FFFF00"/>
                </a:solidFill>
              </a:rPr>
              <a:t>Greenhouse Effect</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Activity5 The Greenhouse Effect </a:t>
            </a:r>
            <a:r>
              <a:rPr lang="en-US" sz="1000" i="1" dirty="0" smtClean="0"/>
              <a:t>[</a:t>
            </a:r>
            <a:r>
              <a:rPr lang="en-US" sz="1000" i="1" dirty="0"/>
              <a:t>Adult] </a:t>
            </a:r>
            <a:endParaRPr lang="en-US" sz="1000" dirty="0"/>
          </a:p>
        </p:txBody>
      </p:sp>
      <p:grpSp>
        <p:nvGrpSpPr>
          <p:cNvPr id="41" name="Group 40"/>
          <p:cNvGrpSpPr/>
          <p:nvPr/>
        </p:nvGrpSpPr>
        <p:grpSpPr>
          <a:xfrm>
            <a:off x="4313105" y="2461463"/>
            <a:ext cx="4155016" cy="2747976"/>
            <a:chOff x="4313105" y="2461463"/>
            <a:chExt cx="4155016" cy="2747976"/>
          </a:xfrm>
        </p:grpSpPr>
        <p:pic>
          <p:nvPicPr>
            <p:cNvPr id="2" name="Picture 1" descr="thegreenhouseeffect_tcm21-1754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3105" y="2461463"/>
              <a:ext cx="4155016" cy="2747976"/>
            </a:xfrm>
            <a:prstGeom prst="rect">
              <a:avLst/>
            </a:prstGeom>
          </p:spPr>
        </p:pic>
        <p:sp>
          <p:nvSpPr>
            <p:cNvPr id="10" name="TextBox 9"/>
            <p:cNvSpPr txBox="1"/>
            <p:nvPr/>
          </p:nvSpPr>
          <p:spPr>
            <a:xfrm>
              <a:off x="7578148" y="3216464"/>
              <a:ext cx="719944" cy="307777"/>
            </a:xfrm>
            <a:prstGeom prst="rect">
              <a:avLst/>
            </a:prstGeom>
            <a:noFill/>
          </p:spPr>
          <p:txBody>
            <a:bodyPr wrap="none" rtlCol="0">
              <a:spAutoFit/>
            </a:bodyPr>
            <a:lstStyle/>
            <a:p>
              <a:r>
                <a:rPr lang="en-US" sz="1400" dirty="0" smtClean="0">
                  <a:solidFill>
                    <a:schemeClr val="bg1"/>
                  </a:solidFill>
                </a:rPr>
                <a:t>(water)</a:t>
              </a:r>
              <a:endParaRPr lang="en-US" sz="1400" dirty="0">
                <a:solidFill>
                  <a:schemeClr val="bg1"/>
                </a:solidFill>
              </a:endParaRPr>
            </a:p>
          </p:txBody>
        </p:sp>
      </p:grpSp>
      <p:pic>
        <p:nvPicPr>
          <p:cNvPr id="9" name="Picture 8" descr="heat lamp.tiff"/>
          <p:cNvPicPr>
            <a:picLocks noChangeAspect="1"/>
          </p:cNvPicPr>
          <p:nvPr/>
        </p:nvPicPr>
        <p:blipFill rotWithShape="1">
          <a:blip r:embed="rId4">
            <a:extLst>
              <a:ext uri="{28A0092B-C50C-407E-A947-70E740481C1C}">
                <a14:useLocalDpi xmlns:a14="http://schemas.microsoft.com/office/drawing/2010/main" val="0"/>
              </a:ext>
            </a:extLst>
          </a:blip>
          <a:srcRect l="7163" t="9157" r="6629" b="11475"/>
          <a:stretch/>
        </p:blipFill>
        <p:spPr>
          <a:xfrm>
            <a:off x="2410929" y="3832797"/>
            <a:ext cx="1163657" cy="912613"/>
          </a:xfrm>
          <a:prstGeom prst="rect">
            <a:avLst/>
          </a:prstGeom>
        </p:spPr>
      </p:pic>
      <p:pic>
        <p:nvPicPr>
          <p:cNvPr id="8" name="Picture 7" descr="chambertest.tiff"/>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rcRect r="7664"/>
          <a:stretch/>
        </p:blipFill>
        <p:spPr>
          <a:xfrm>
            <a:off x="455949" y="2773580"/>
            <a:ext cx="1652331" cy="2472032"/>
          </a:xfrm>
          <a:prstGeom prst="rect">
            <a:avLst/>
          </a:prstGeom>
        </p:spPr>
      </p:pic>
      <p:sp>
        <p:nvSpPr>
          <p:cNvPr id="36" name="TextBox 35"/>
          <p:cNvSpPr txBox="1"/>
          <p:nvPr/>
        </p:nvSpPr>
        <p:spPr>
          <a:xfrm>
            <a:off x="2254741" y="3018328"/>
            <a:ext cx="1190903" cy="307777"/>
          </a:xfrm>
          <a:prstGeom prst="rect">
            <a:avLst/>
          </a:prstGeom>
          <a:noFill/>
        </p:spPr>
        <p:txBody>
          <a:bodyPr wrap="none" rtlCol="0">
            <a:spAutoFit/>
          </a:bodyPr>
          <a:lstStyle/>
          <a:p>
            <a:r>
              <a:rPr lang="en-US" sz="1400" b="1" dirty="0" smtClean="0">
                <a:solidFill>
                  <a:srgbClr val="0000FF"/>
                </a:solidFill>
              </a:rPr>
              <a:t>“cloud cover”</a:t>
            </a:r>
            <a:endParaRPr lang="en-US" sz="1400" b="1" dirty="0">
              <a:solidFill>
                <a:srgbClr val="0000FF"/>
              </a:solidFill>
            </a:endParaRPr>
          </a:p>
        </p:txBody>
      </p:sp>
      <p:cxnSp>
        <p:nvCxnSpPr>
          <p:cNvPr id="38" name="Straight Arrow Connector 37"/>
          <p:cNvCxnSpPr/>
          <p:nvPr/>
        </p:nvCxnSpPr>
        <p:spPr>
          <a:xfrm flipH="1" flipV="1">
            <a:off x="2003763" y="2982751"/>
            <a:ext cx="971978" cy="1298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2283049" y="3533164"/>
            <a:ext cx="1308820" cy="307777"/>
          </a:xfrm>
          <a:prstGeom prst="rect">
            <a:avLst/>
          </a:prstGeom>
          <a:noFill/>
        </p:spPr>
        <p:txBody>
          <a:bodyPr wrap="none" rtlCol="0">
            <a:spAutoFit/>
          </a:bodyPr>
          <a:lstStyle/>
          <a:p>
            <a:r>
              <a:rPr lang="en-US" sz="1400" b="1" smtClean="0">
                <a:solidFill>
                  <a:srgbClr val="FF0000"/>
                </a:solidFill>
              </a:rPr>
              <a:t>Infrared source</a:t>
            </a:r>
            <a:endParaRPr lang="en-US" sz="1400" b="1" dirty="0">
              <a:solidFill>
                <a:srgbClr val="FF0000"/>
              </a:solidFill>
            </a:endParaRPr>
          </a:p>
        </p:txBody>
      </p:sp>
      <p:sp>
        <p:nvSpPr>
          <p:cNvPr id="42" name="TextBox 41"/>
          <p:cNvSpPr txBox="1"/>
          <p:nvPr/>
        </p:nvSpPr>
        <p:spPr>
          <a:xfrm>
            <a:off x="299851" y="5250107"/>
            <a:ext cx="8168270" cy="1200329"/>
          </a:xfrm>
          <a:prstGeom prst="rect">
            <a:avLst/>
          </a:prstGeom>
          <a:noFill/>
        </p:spPr>
        <p:txBody>
          <a:bodyPr wrap="square" rtlCol="0">
            <a:spAutoFit/>
          </a:bodyPr>
          <a:lstStyle/>
          <a:p>
            <a:r>
              <a:rPr lang="en-US" dirty="0" smtClean="0"/>
              <a:t>Our test chamber models an atmosphere with clouds (plastic wrap) and very moist soil (earth). While our model has limitations (plastic wrap is not the same as a cloud layer), girls will observe when s greenhouse gas (water vapor</a:t>
            </a:r>
            <a:r>
              <a:rPr lang="en-US" smtClean="0"/>
              <a:t>) is </a:t>
            </a:r>
            <a:r>
              <a:rPr lang="en-US" dirty="0" smtClean="0"/>
              <a:t>trapped and warmed, the air temperature goes up.</a:t>
            </a:r>
            <a:endParaRPr lang="en-US" dirty="0"/>
          </a:p>
        </p:txBody>
      </p:sp>
      <p:sp>
        <p:nvSpPr>
          <p:cNvPr id="43" name="TextBox 42"/>
          <p:cNvSpPr txBox="1"/>
          <p:nvPr/>
        </p:nvSpPr>
        <p:spPr>
          <a:xfrm>
            <a:off x="195076" y="1598869"/>
            <a:ext cx="8814080" cy="646331"/>
          </a:xfrm>
          <a:prstGeom prst="rect">
            <a:avLst/>
          </a:prstGeom>
          <a:noFill/>
        </p:spPr>
        <p:txBody>
          <a:bodyPr wrap="none" rtlCol="0">
            <a:spAutoFit/>
          </a:bodyPr>
          <a:lstStyle/>
          <a:p>
            <a:r>
              <a:rPr lang="en-US" dirty="0"/>
              <a:t>In  </a:t>
            </a:r>
            <a:r>
              <a:rPr lang="en-US" b="1" dirty="0"/>
              <a:t>Part 2 </a:t>
            </a:r>
            <a:r>
              <a:rPr lang="en-US" dirty="0"/>
              <a:t>girls use the heat lamp to </a:t>
            </a:r>
            <a:r>
              <a:rPr lang="en-US" dirty="0" smtClean="0"/>
              <a:t>produce changes </a:t>
            </a:r>
            <a:r>
              <a:rPr lang="en-US" dirty="0"/>
              <a:t>in temperature </a:t>
            </a:r>
            <a:r>
              <a:rPr lang="en-US" dirty="0" smtClean="0"/>
              <a:t>inside </a:t>
            </a:r>
            <a:r>
              <a:rPr lang="en-US" dirty="0"/>
              <a:t>the Atmosphere </a:t>
            </a:r>
            <a:br>
              <a:rPr lang="en-US" dirty="0"/>
            </a:br>
            <a:r>
              <a:rPr lang="en-US" dirty="0"/>
              <a:t>Model Chamber which contains </a:t>
            </a:r>
            <a:r>
              <a:rPr lang="en-US" dirty="0" smtClean="0"/>
              <a:t>water vapor </a:t>
            </a:r>
            <a:r>
              <a:rPr lang="en-US" dirty="0"/>
              <a:t>(an important greenhouse </a:t>
            </a:r>
            <a:r>
              <a:rPr lang="en-US" dirty="0" smtClean="0"/>
              <a:t>gas) in our air.     </a:t>
            </a:r>
            <a:endParaRPr lang="en-US" dirty="0"/>
          </a:p>
        </p:txBody>
      </p:sp>
      <p:cxnSp>
        <p:nvCxnSpPr>
          <p:cNvPr id="45" name="Straight Arrow Connector 44"/>
          <p:cNvCxnSpPr/>
          <p:nvPr/>
        </p:nvCxnSpPr>
        <p:spPr>
          <a:xfrm>
            <a:off x="3341129" y="3277128"/>
            <a:ext cx="2341697" cy="10404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1527101" y="4268930"/>
            <a:ext cx="1092792" cy="486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flipV="1">
            <a:off x="1495274" y="4425825"/>
            <a:ext cx="1092792" cy="486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679501" y="4421330"/>
            <a:ext cx="1092792" cy="486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flipV="1">
            <a:off x="1679501" y="4421330"/>
            <a:ext cx="1092792" cy="486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1522119" y="4104406"/>
            <a:ext cx="1092792" cy="4863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5063417" y="3216464"/>
            <a:ext cx="789692" cy="8879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4867977" y="3297570"/>
            <a:ext cx="911434" cy="9321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flipV="1">
            <a:off x="5979391" y="3760100"/>
            <a:ext cx="168023" cy="25603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6226309" y="3687052"/>
            <a:ext cx="164304" cy="32254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305726" y="4813093"/>
            <a:ext cx="1040349" cy="276999"/>
          </a:xfrm>
          <a:prstGeom prst="rect">
            <a:avLst/>
          </a:prstGeom>
          <a:noFill/>
        </p:spPr>
        <p:txBody>
          <a:bodyPr wrap="none" rtlCol="0">
            <a:spAutoFit/>
          </a:bodyPr>
          <a:lstStyle/>
          <a:p>
            <a:r>
              <a:rPr lang="en-US" sz="1200" b="1" dirty="0" smtClean="0">
                <a:solidFill>
                  <a:srgbClr val="FFFF00"/>
                </a:solidFill>
              </a:rPr>
              <a:t>Credit:  NASA</a:t>
            </a:r>
            <a:endParaRPr lang="en-US" sz="1200" b="1" dirty="0">
              <a:solidFill>
                <a:srgbClr val="FFFF00"/>
              </a:solidFill>
            </a:endParaRPr>
          </a:p>
        </p:txBody>
      </p:sp>
    </p:spTree>
    <p:extLst>
      <p:ext uri="{BB962C8B-B14F-4D97-AF65-F5344CB8AC3E}">
        <p14:creationId xmlns:p14="http://schemas.microsoft.com/office/powerpoint/2010/main" val="292185762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6868" y="675351"/>
            <a:ext cx="6292106" cy="1200329"/>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a:t>
            </a:r>
            <a:r>
              <a:rPr lang="en-US" i="1" dirty="0" smtClean="0"/>
              <a:t>Breath – It’s Your Plant – Love It!  A Leadership Journey</a:t>
            </a:r>
            <a:r>
              <a:rPr lang="en-US" dirty="0" smtClean="0"/>
              <a:t>	</a:t>
            </a:r>
          </a:p>
          <a:p>
            <a:r>
              <a:rPr lang="en-US" b="1" dirty="0"/>
              <a:t>	 </a:t>
            </a:r>
            <a:r>
              <a:rPr lang="en-US" dirty="0" smtClean="0"/>
              <a:t>1 – Copy of questions and answers from GGTM Activities 1 		&amp; 5.</a:t>
            </a: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6:  </a:t>
            </a:r>
            <a:r>
              <a:rPr lang="en-US" sz="2000" b="1" dirty="0" smtClean="0">
                <a:solidFill>
                  <a:srgbClr val="FFFF00"/>
                </a:solidFill>
              </a:rPr>
              <a:t>Steps Along the Journey: Global Warming</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6: Steps Along the Journey</a:t>
            </a:r>
            <a:endParaRPr lang="en-US" sz="1000" dirty="0"/>
          </a:p>
        </p:txBody>
      </p:sp>
      <p:sp>
        <p:nvSpPr>
          <p:cNvPr id="5" name="TextBox 4"/>
          <p:cNvSpPr txBox="1"/>
          <p:nvPr/>
        </p:nvSpPr>
        <p:spPr>
          <a:xfrm>
            <a:off x="446868" y="2126204"/>
            <a:ext cx="8136835" cy="4370427"/>
          </a:xfrm>
          <a:prstGeom prst="rect">
            <a:avLst/>
          </a:prstGeom>
          <a:noFill/>
        </p:spPr>
        <p:txBody>
          <a:bodyPr wrap="square" rtlCol="0">
            <a:spAutoFit/>
          </a:bodyPr>
          <a:lstStyle/>
          <a:p>
            <a:r>
              <a:rPr lang="en-US" sz="2000" b="1" i="1" dirty="0" smtClean="0">
                <a:solidFill>
                  <a:srgbClr val="008000"/>
                </a:solidFill>
              </a:rPr>
              <a:t>Big Picture Ideas:</a:t>
            </a:r>
          </a:p>
          <a:p>
            <a:pPr algn="just"/>
            <a:r>
              <a:rPr lang="en-US" sz="2000" dirty="0" smtClean="0"/>
              <a:t>Now is the time to </a:t>
            </a:r>
            <a:r>
              <a:rPr lang="en-US" sz="2000" b="1" dirty="0" smtClean="0"/>
              <a:t>connect</a:t>
            </a:r>
            <a:r>
              <a:rPr lang="en-US" sz="2000" dirty="0" smtClean="0"/>
              <a:t> what the girls learned in the  GGTM activities to the </a:t>
            </a:r>
            <a:r>
              <a:rPr lang="en-US" sz="2000" i="1" dirty="0" smtClean="0"/>
              <a:t>Breathe </a:t>
            </a:r>
            <a:r>
              <a:rPr lang="en-US" sz="2000" dirty="0" smtClean="0"/>
              <a:t>awards along the </a:t>
            </a:r>
            <a:r>
              <a:rPr lang="en-US" sz="2000" i="1" dirty="0" smtClean="0"/>
              <a:t>Breathe</a:t>
            </a:r>
            <a:r>
              <a:rPr lang="en-US" sz="2000" dirty="0" smtClean="0"/>
              <a:t> journey. Activity 6 guides adult leaders and girls through a review of current evidence that increases their </a:t>
            </a:r>
            <a:r>
              <a:rPr lang="en-US" sz="2000" b="1" dirty="0" smtClean="0"/>
              <a:t>AWARENESS</a:t>
            </a:r>
            <a:r>
              <a:rPr lang="en-US" sz="2000" dirty="0" smtClean="0"/>
              <a:t> of our world’s air quality and </a:t>
            </a:r>
            <a:r>
              <a:rPr lang="en-US" sz="2000" b="1" dirty="0" smtClean="0"/>
              <a:t>ALERTS  </a:t>
            </a:r>
            <a:r>
              <a:rPr lang="en-US" sz="2000" dirty="0" smtClean="0"/>
              <a:t>them to the effects of burning fossil fuels and the  amount of carbon dioxide in our atmosphere. Girls  </a:t>
            </a:r>
            <a:r>
              <a:rPr lang="en-US" sz="2000" b="1" dirty="0" smtClean="0"/>
              <a:t>AFFIRM</a:t>
            </a:r>
            <a:r>
              <a:rPr lang="en-US" sz="2000" dirty="0" smtClean="0"/>
              <a:t> they care about the air we breathe, form an Air Care Team (ACT) and agree on an </a:t>
            </a:r>
            <a:r>
              <a:rPr lang="en-US" sz="2000" b="1" dirty="0" smtClean="0"/>
              <a:t>Action Plan </a:t>
            </a:r>
            <a:r>
              <a:rPr lang="en-US" sz="2000" dirty="0" smtClean="0"/>
              <a:t>to educate and inspire others. At the conclusion,  team members collaborate on </a:t>
            </a:r>
            <a:r>
              <a:rPr lang="en-US" sz="2000" dirty="0"/>
              <a:t>a step-by-step </a:t>
            </a:r>
            <a:r>
              <a:rPr lang="en-US" sz="2000" dirty="0" smtClean="0"/>
              <a:t>written document to show they are </a:t>
            </a:r>
            <a:r>
              <a:rPr lang="en-US" sz="2000" b="1" dirty="0" smtClean="0"/>
              <a:t>AWARE</a:t>
            </a:r>
            <a:r>
              <a:rPr lang="en-US" sz="2000" dirty="0" smtClean="0"/>
              <a:t> and </a:t>
            </a:r>
            <a:r>
              <a:rPr lang="en-US" sz="2000" b="1" dirty="0" smtClean="0"/>
              <a:t>ALERT</a:t>
            </a:r>
            <a:r>
              <a:rPr lang="en-US" sz="2000" dirty="0" smtClean="0"/>
              <a:t>, and can </a:t>
            </a:r>
            <a:r>
              <a:rPr lang="en-US" sz="2000" b="1" dirty="0" smtClean="0"/>
              <a:t>AFFIRM</a:t>
            </a:r>
            <a:r>
              <a:rPr lang="en-US" sz="2000" dirty="0" smtClean="0"/>
              <a:t> how to take action.  </a:t>
            </a:r>
            <a:br>
              <a:rPr lang="en-US" sz="2000" dirty="0" smtClean="0"/>
            </a:br>
            <a:r>
              <a:rPr lang="en-US" sz="2000" dirty="0" smtClean="0"/>
              <a:t/>
            </a:r>
            <a:br>
              <a:rPr lang="en-US" sz="2000" dirty="0" smtClean="0"/>
            </a:br>
            <a:r>
              <a:rPr lang="en-US" sz="2000" dirty="0" smtClean="0"/>
              <a:t>Suggested action projects are included in Activity 6.</a:t>
            </a:r>
          </a:p>
          <a:p>
            <a:pPr algn="just"/>
            <a:endParaRPr lang="en-US" sz="2000" dirty="0"/>
          </a:p>
          <a:p>
            <a:r>
              <a:rPr lang="en-US" dirty="0" smtClean="0"/>
              <a:t>  </a:t>
            </a:r>
            <a:endParaRPr lang="en-US" dirty="0"/>
          </a:p>
        </p:txBody>
      </p:sp>
    </p:spTree>
    <p:extLst>
      <p:ext uri="{BB962C8B-B14F-4D97-AF65-F5344CB8AC3E}">
        <p14:creationId xmlns:p14="http://schemas.microsoft.com/office/powerpoint/2010/main" val="63758273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6868" y="675351"/>
            <a:ext cx="6292106" cy="1200329"/>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a:t>
            </a:r>
            <a:r>
              <a:rPr lang="en-US" i="1" dirty="0" smtClean="0"/>
              <a:t>Breath – It’s Your Plant – Love It!  A Leadership Journey</a:t>
            </a:r>
            <a:r>
              <a:rPr lang="en-US" dirty="0" smtClean="0"/>
              <a:t>	</a:t>
            </a:r>
          </a:p>
          <a:p>
            <a:r>
              <a:rPr lang="en-US" b="1" dirty="0"/>
              <a:t>	 </a:t>
            </a:r>
            <a:r>
              <a:rPr lang="en-US" dirty="0" smtClean="0"/>
              <a:t>1 – Copy of questions and answers from GGTM Activities 1 		&amp; 5.</a:t>
            </a: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6:  </a:t>
            </a:r>
            <a:r>
              <a:rPr lang="en-US" sz="2000" b="1" dirty="0" smtClean="0">
                <a:solidFill>
                  <a:srgbClr val="FFFF00"/>
                </a:solidFill>
              </a:rPr>
              <a:t>Steps Along the Journey: Global Warming</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400110"/>
          </a:xfrm>
          <a:prstGeom prst="rect">
            <a:avLst/>
          </a:prstGeom>
          <a:noFill/>
        </p:spPr>
        <p:txBody>
          <a:bodyPr wrap="square" rtlCol="0">
            <a:spAutoFit/>
          </a:bodyPr>
          <a:lstStyle/>
          <a:p>
            <a:r>
              <a:rPr lang="en-US" sz="1000" dirty="0"/>
              <a:t>©SETI Institute 2015 </a:t>
            </a:r>
            <a:r>
              <a:rPr lang="en-US" sz="1000" dirty="0" smtClean="0"/>
              <a:t>                   									</a:t>
            </a:r>
            <a:r>
              <a:rPr lang="en-US" sz="1000" dirty="0"/>
              <a:t>Activity 6: Steps Along the Journey</a:t>
            </a:r>
          </a:p>
          <a:p>
            <a:endParaRPr lang="en-US" sz="1000" dirty="0"/>
          </a:p>
        </p:txBody>
      </p:sp>
      <p:sp>
        <p:nvSpPr>
          <p:cNvPr id="5" name="TextBox 4"/>
          <p:cNvSpPr txBox="1"/>
          <p:nvPr/>
        </p:nvSpPr>
        <p:spPr>
          <a:xfrm>
            <a:off x="344909" y="1973651"/>
            <a:ext cx="8136835" cy="4801314"/>
          </a:xfrm>
          <a:prstGeom prst="rect">
            <a:avLst/>
          </a:prstGeom>
          <a:noFill/>
        </p:spPr>
        <p:txBody>
          <a:bodyPr wrap="square" rtlCol="0">
            <a:spAutoFit/>
          </a:bodyPr>
          <a:lstStyle/>
          <a:p>
            <a:r>
              <a:rPr lang="en-US" b="1" i="1" dirty="0" smtClean="0">
                <a:solidFill>
                  <a:srgbClr val="00B050"/>
                </a:solidFill>
              </a:rPr>
              <a:t>Evidence Review</a:t>
            </a:r>
          </a:p>
          <a:p>
            <a:r>
              <a:rPr lang="en-US" b="1" dirty="0" smtClean="0"/>
              <a:t>Seeing the forest for the trees</a:t>
            </a:r>
            <a:r>
              <a:rPr lang="en-US" dirty="0" smtClean="0"/>
              <a:t>….(</a:t>
            </a:r>
            <a:r>
              <a:rPr lang="en-US" i="1" dirty="0" smtClean="0"/>
              <a:t>Breathe Journey – pp. 52-53) “</a:t>
            </a:r>
            <a:r>
              <a:rPr lang="en-US" dirty="0" smtClean="0"/>
              <a:t>Imagine you are walking in a forest and can hear trees, shrubs, and plants breathing.  When the sun shines, you might sense a big inhale as  trees and plants take in carbon dioxide…” from fossil fuels, and also exhaled from our lungs.  Those same plants give back oxygen in return.  This process is called</a:t>
            </a:r>
            <a:r>
              <a:rPr lang="en-US" b="1" dirty="0" smtClean="0"/>
              <a:t> photosynthesis</a:t>
            </a:r>
            <a:r>
              <a:rPr lang="en-US" dirty="0" smtClean="0"/>
              <a:t>.</a:t>
            </a:r>
            <a:endParaRPr lang="en-US" i="1" dirty="0" smtClean="0"/>
          </a:p>
          <a:p>
            <a:endParaRPr lang="en-US" i="1" dirty="0"/>
          </a:p>
          <a:p>
            <a:endParaRPr lang="en-US" i="1" dirty="0" smtClean="0"/>
          </a:p>
          <a:p>
            <a:endParaRPr lang="en-US" i="1" dirty="0" smtClean="0"/>
          </a:p>
          <a:p>
            <a:endParaRPr lang="en-US" i="1" dirty="0"/>
          </a:p>
          <a:p>
            <a:endParaRPr lang="en-US" i="1" dirty="0" smtClean="0"/>
          </a:p>
          <a:p>
            <a:r>
              <a:rPr lang="en-US" i="1" dirty="0" smtClean="0"/>
              <a:t> </a:t>
            </a:r>
          </a:p>
          <a:p>
            <a:endParaRPr lang="en-US" i="1" dirty="0"/>
          </a:p>
          <a:p>
            <a:r>
              <a:rPr lang="en-US" sz="1600" dirty="0" smtClean="0"/>
              <a:t/>
            </a:r>
            <a:br>
              <a:rPr lang="en-US" sz="1600" dirty="0" smtClean="0"/>
            </a:br>
            <a:r>
              <a:rPr lang="en-US" sz="1600" dirty="0" smtClean="0"/>
              <a:t>Girls take in oxygen and give off carbon dioxide.</a:t>
            </a:r>
          </a:p>
          <a:p>
            <a:r>
              <a:rPr lang="en-US" sz="1600" dirty="0" smtClean="0"/>
              <a:t>Plants take in carbon dioxide and give off oxygen</a:t>
            </a:r>
            <a:r>
              <a:rPr lang="en-US" dirty="0" smtClean="0"/>
              <a:t>.</a:t>
            </a:r>
            <a:br>
              <a:rPr lang="en-US" dirty="0" smtClean="0"/>
            </a:br>
            <a:r>
              <a:rPr lang="en-US" sz="1100" dirty="0" smtClean="0"/>
              <a:t>Credit:  </a:t>
            </a:r>
            <a:r>
              <a:rPr lang="en-US" sz="1100" dirty="0" smtClean="0">
                <a:hlinkClick r:id="rId3"/>
              </a:rPr>
              <a:t>www.girlscouts.org</a:t>
            </a:r>
            <a:endParaRPr lang="en-US" sz="1100" dirty="0" smtClean="0"/>
          </a:p>
          <a:p>
            <a:r>
              <a:rPr lang="en-US" sz="1100" dirty="0" smtClean="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868" y="3779964"/>
            <a:ext cx="4187398" cy="182570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1138" y="3220775"/>
            <a:ext cx="2571987" cy="2027394"/>
          </a:xfrm>
          <a:prstGeom prst="rect">
            <a:avLst/>
          </a:prstGeom>
        </p:spPr>
      </p:pic>
      <p:sp>
        <p:nvSpPr>
          <p:cNvPr id="4" name="TextBox 3"/>
          <p:cNvSpPr txBox="1"/>
          <p:nvPr/>
        </p:nvSpPr>
        <p:spPr>
          <a:xfrm>
            <a:off x="5628343" y="5248169"/>
            <a:ext cx="2909221" cy="1077218"/>
          </a:xfrm>
          <a:prstGeom prst="rect">
            <a:avLst/>
          </a:prstGeom>
          <a:noFill/>
        </p:spPr>
        <p:txBody>
          <a:bodyPr wrap="square" rtlCol="0">
            <a:spAutoFit/>
          </a:bodyPr>
          <a:lstStyle/>
          <a:p>
            <a:r>
              <a:rPr lang="en-US" sz="1600" dirty="0" smtClean="0"/>
              <a:t>Carbon dioxide is increasing, but is oxygen keeping pace? What happens if we have too much carbon dioxide?</a:t>
            </a:r>
            <a:endParaRPr lang="en-US" sz="1600" dirty="0"/>
          </a:p>
        </p:txBody>
      </p:sp>
    </p:spTree>
    <p:extLst>
      <p:ext uri="{BB962C8B-B14F-4D97-AF65-F5344CB8AC3E}">
        <p14:creationId xmlns:p14="http://schemas.microsoft.com/office/powerpoint/2010/main" val="21036492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6868" y="675351"/>
            <a:ext cx="6292106" cy="1200329"/>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a:t>
            </a:r>
            <a:r>
              <a:rPr lang="en-US" i="1" dirty="0" smtClean="0"/>
              <a:t>Breath – It’s Your Plant – Love It!  A Leadership Journey</a:t>
            </a:r>
            <a:r>
              <a:rPr lang="en-US" dirty="0" smtClean="0"/>
              <a:t>	</a:t>
            </a:r>
          </a:p>
          <a:p>
            <a:r>
              <a:rPr lang="en-US" b="1" dirty="0"/>
              <a:t>	 </a:t>
            </a:r>
            <a:r>
              <a:rPr lang="en-US" dirty="0" smtClean="0"/>
              <a:t>1 – Copy of questions and answers from GGTM Activities 1 		&amp; 5.</a:t>
            </a: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6:  </a:t>
            </a:r>
            <a:r>
              <a:rPr lang="en-US" sz="2000" b="1" dirty="0" smtClean="0">
                <a:solidFill>
                  <a:srgbClr val="FFFF00"/>
                </a:solidFill>
              </a:rPr>
              <a:t>Steps Along the Journey: Global Warming</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400110"/>
          </a:xfrm>
          <a:prstGeom prst="rect">
            <a:avLst/>
          </a:prstGeom>
          <a:noFill/>
        </p:spPr>
        <p:txBody>
          <a:bodyPr wrap="square" rtlCol="0">
            <a:spAutoFit/>
          </a:bodyPr>
          <a:lstStyle/>
          <a:p>
            <a:r>
              <a:rPr lang="en-US" sz="1000" dirty="0"/>
              <a:t>©SETI Institute 2015 </a:t>
            </a:r>
            <a:r>
              <a:rPr lang="en-US" sz="1000" dirty="0" smtClean="0"/>
              <a:t>                   									</a:t>
            </a:r>
            <a:r>
              <a:rPr lang="en-US" sz="1000" dirty="0"/>
              <a:t>Activity 6: Steps Along the Journey</a:t>
            </a:r>
          </a:p>
          <a:p>
            <a:endParaRPr lang="en-US" sz="1000" dirty="0"/>
          </a:p>
        </p:txBody>
      </p:sp>
      <p:sp>
        <p:nvSpPr>
          <p:cNvPr id="5" name="TextBox 4"/>
          <p:cNvSpPr txBox="1"/>
          <p:nvPr/>
        </p:nvSpPr>
        <p:spPr>
          <a:xfrm>
            <a:off x="344909" y="1982301"/>
            <a:ext cx="8136835" cy="3139321"/>
          </a:xfrm>
          <a:prstGeom prst="rect">
            <a:avLst/>
          </a:prstGeom>
          <a:noFill/>
        </p:spPr>
        <p:txBody>
          <a:bodyPr wrap="square" rtlCol="0">
            <a:spAutoFit/>
          </a:bodyPr>
          <a:lstStyle/>
          <a:p>
            <a:r>
              <a:rPr lang="en-US" b="1" i="1" dirty="0">
                <a:solidFill>
                  <a:srgbClr val="00B050"/>
                </a:solidFill>
              </a:rPr>
              <a:t>Evidence </a:t>
            </a:r>
            <a:r>
              <a:rPr lang="en-US" b="1" i="1" dirty="0" smtClean="0">
                <a:solidFill>
                  <a:srgbClr val="00B050"/>
                </a:solidFill>
              </a:rPr>
              <a:t>Review</a:t>
            </a:r>
            <a:endParaRPr lang="en-US" b="1" dirty="0" smtClean="0"/>
          </a:p>
          <a:p>
            <a:r>
              <a:rPr lang="en-US" b="1" dirty="0" smtClean="0"/>
              <a:t>In Touch with Air (</a:t>
            </a:r>
            <a:r>
              <a:rPr lang="en-US" i="1" dirty="0" smtClean="0"/>
              <a:t>Breathe Journey pp. 33 – 37)  </a:t>
            </a:r>
            <a:r>
              <a:rPr lang="en-US" b="1" dirty="0" smtClean="0"/>
              <a:t>What gas is winning the race between carbon dioxide and oxygen? </a:t>
            </a:r>
            <a:r>
              <a:rPr lang="en-US" dirty="0" smtClean="0"/>
              <a:t>  And does the outcome of this race matter?</a:t>
            </a:r>
            <a:endParaRPr lang="en-US" b="1" dirty="0"/>
          </a:p>
          <a:p>
            <a:endParaRPr lang="en-US" i="1" dirty="0" smtClean="0"/>
          </a:p>
          <a:p>
            <a:r>
              <a:rPr lang="en-US" i="1" dirty="0" smtClean="0"/>
              <a:t> </a:t>
            </a:r>
          </a:p>
          <a:p>
            <a:endParaRPr lang="en-US" i="1" dirty="0"/>
          </a:p>
          <a:p>
            <a:endParaRPr lang="en-US" i="1" dirty="0" smtClean="0"/>
          </a:p>
          <a:p>
            <a:r>
              <a:rPr lang="en-US" i="1" dirty="0" smtClean="0"/>
              <a:t> </a:t>
            </a:r>
          </a:p>
          <a:p>
            <a:endParaRPr lang="en-US" i="1" dirty="0"/>
          </a:p>
          <a:p>
            <a:endParaRPr lang="en-US" i="1" dirty="0" smtClean="0"/>
          </a:p>
          <a:p>
            <a:r>
              <a:rPr lang="en-US" dirty="0" smtClean="0"/>
              <a:t>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889" y="2944966"/>
            <a:ext cx="5104648" cy="3440533"/>
          </a:xfrm>
          <a:prstGeom prst="rect">
            <a:avLst/>
          </a:prstGeom>
        </p:spPr>
      </p:pic>
      <p:sp>
        <p:nvSpPr>
          <p:cNvPr id="4" name="TextBox 3"/>
          <p:cNvSpPr txBox="1"/>
          <p:nvPr/>
        </p:nvSpPr>
        <p:spPr>
          <a:xfrm>
            <a:off x="5551516" y="3068308"/>
            <a:ext cx="3294107" cy="2585323"/>
          </a:xfrm>
          <a:prstGeom prst="rect">
            <a:avLst/>
          </a:prstGeom>
          <a:noFill/>
        </p:spPr>
        <p:txBody>
          <a:bodyPr wrap="none" rtlCol="0">
            <a:spAutoFit/>
          </a:bodyPr>
          <a:lstStyle/>
          <a:p>
            <a:r>
              <a:rPr lang="en-US" dirty="0" smtClean="0"/>
              <a:t>What do the total numbers</a:t>
            </a:r>
          </a:p>
          <a:p>
            <a:r>
              <a:rPr lang="en-US" dirty="0" smtClean="0"/>
              <a:t>tell us?  Are we losing or gaining</a:t>
            </a:r>
          </a:p>
          <a:p>
            <a:r>
              <a:rPr lang="en-US" dirty="0"/>
              <a:t>c</a:t>
            </a:r>
            <a:r>
              <a:rPr lang="en-US" dirty="0" smtClean="0"/>
              <a:t>arbon in our atmosphere?  Add </a:t>
            </a:r>
          </a:p>
          <a:p>
            <a:r>
              <a:rPr lang="en-US" dirty="0" smtClean="0"/>
              <a:t>the numbers for “up” arrows and</a:t>
            </a:r>
          </a:p>
          <a:p>
            <a:r>
              <a:rPr lang="en-US" dirty="0" smtClean="0"/>
              <a:t>also add up the numbers for the</a:t>
            </a:r>
          </a:p>
          <a:p>
            <a:r>
              <a:rPr lang="en-US" dirty="0" smtClean="0"/>
              <a:t>“down” arrows.  </a:t>
            </a:r>
            <a:r>
              <a:rPr lang="en-US" b="1" u="sng" dirty="0" smtClean="0"/>
              <a:t>You will see that</a:t>
            </a:r>
            <a:br>
              <a:rPr lang="en-US" b="1" u="sng" dirty="0" smtClean="0"/>
            </a:br>
            <a:r>
              <a:rPr lang="en-US" b="1" u="sng" dirty="0" smtClean="0"/>
              <a:t>carbon is winning the race.</a:t>
            </a:r>
          </a:p>
          <a:p>
            <a:endParaRPr lang="en-US" dirty="0"/>
          </a:p>
          <a:p>
            <a:endParaRPr lang="en-US" dirty="0"/>
          </a:p>
        </p:txBody>
      </p:sp>
      <p:sp>
        <p:nvSpPr>
          <p:cNvPr id="7" name="Freeform 6"/>
          <p:cNvSpPr/>
          <p:nvPr/>
        </p:nvSpPr>
        <p:spPr>
          <a:xfrm>
            <a:off x="609106" y="3369838"/>
            <a:ext cx="1365468" cy="2677874"/>
          </a:xfrm>
          <a:custGeom>
            <a:avLst/>
            <a:gdLst>
              <a:gd name="connsiteX0" fmla="*/ 345051 w 1365468"/>
              <a:gd name="connsiteY0" fmla="*/ 26504 h 2677874"/>
              <a:gd name="connsiteX1" fmla="*/ 424564 w 1365468"/>
              <a:gd name="connsiteY1" fmla="*/ 53008 h 2677874"/>
              <a:gd name="connsiteX2" fmla="*/ 517329 w 1365468"/>
              <a:gd name="connsiteY2" fmla="*/ 106017 h 2677874"/>
              <a:gd name="connsiteX3" fmla="*/ 570337 w 1365468"/>
              <a:gd name="connsiteY3" fmla="*/ 159026 h 2677874"/>
              <a:gd name="connsiteX4" fmla="*/ 596842 w 1365468"/>
              <a:gd name="connsiteY4" fmla="*/ 198782 h 2677874"/>
              <a:gd name="connsiteX5" fmla="*/ 636598 w 1365468"/>
              <a:gd name="connsiteY5" fmla="*/ 225287 h 2677874"/>
              <a:gd name="connsiteX6" fmla="*/ 702859 w 1365468"/>
              <a:gd name="connsiteY6" fmla="*/ 304800 h 2677874"/>
              <a:gd name="connsiteX7" fmla="*/ 742616 w 1365468"/>
              <a:gd name="connsiteY7" fmla="*/ 344556 h 2677874"/>
              <a:gd name="connsiteX8" fmla="*/ 755868 w 1365468"/>
              <a:gd name="connsiteY8" fmla="*/ 384313 h 2677874"/>
              <a:gd name="connsiteX9" fmla="*/ 861885 w 1365468"/>
              <a:gd name="connsiteY9" fmla="*/ 477078 h 2677874"/>
              <a:gd name="connsiteX10" fmla="*/ 901642 w 1365468"/>
              <a:gd name="connsiteY10" fmla="*/ 516834 h 2677874"/>
              <a:gd name="connsiteX11" fmla="*/ 954651 w 1365468"/>
              <a:gd name="connsiteY11" fmla="*/ 556591 h 2677874"/>
              <a:gd name="connsiteX12" fmla="*/ 1020911 w 1365468"/>
              <a:gd name="connsiteY12" fmla="*/ 622852 h 2677874"/>
              <a:gd name="connsiteX13" fmla="*/ 1087172 w 1365468"/>
              <a:gd name="connsiteY13" fmla="*/ 702365 h 2677874"/>
              <a:gd name="connsiteX14" fmla="*/ 1126929 w 1365468"/>
              <a:gd name="connsiteY14" fmla="*/ 808382 h 2677874"/>
              <a:gd name="connsiteX15" fmla="*/ 1166685 w 1365468"/>
              <a:gd name="connsiteY15" fmla="*/ 901147 h 2677874"/>
              <a:gd name="connsiteX16" fmla="*/ 1193190 w 1365468"/>
              <a:gd name="connsiteY16" fmla="*/ 927652 h 2677874"/>
              <a:gd name="connsiteX17" fmla="*/ 1246198 w 1365468"/>
              <a:gd name="connsiteY17" fmla="*/ 1060174 h 2677874"/>
              <a:gd name="connsiteX18" fmla="*/ 1272703 w 1365468"/>
              <a:gd name="connsiteY18" fmla="*/ 1126434 h 2677874"/>
              <a:gd name="connsiteX19" fmla="*/ 1312459 w 1365468"/>
              <a:gd name="connsiteY19" fmla="*/ 1219200 h 2677874"/>
              <a:gd name="connsiteX20" fmla="*/ 1338964 w 1365468"/>
              <a:gd name="connsiteY20" fmla="*/ 1524000 h 2677874"/>
              <a:gd name="connsiteX21" fmla="*/ 1365468 w 1365468"/>
              <a:gd name="connsiteY21" fmla="*/ 1802295 h 2677874"/>
              <a:gd name="connsiteX22" fmla="*/ 1352216 w 1365468"/>
              <a:gd name="connsiteY22" fmla="*/ 2173356 h 2677874"/>
              <a:gd name="connsiteX23" fmla="*/ 1338964 w 1365468"/>
              <a:gd name="connsiteY23" fmla="*/ 2266121 h 2677874"/>
              <a:gd name="connsiteX24" fmla="*/ 1312459 w 1365468"/>
              <a:gd name="connsiteY24" fmla="*/ 2305878 h 2677874"/>
              <a:gd name="connsiteX25" fmla="*/ 1246198 w 1365468"/>
              <a:gd name="connsiteY25" fmla="*/ 2438400 h 2677874"/>
              <a:gd name="connsiteX26" fmla="*/ 1179937 w 1365468"/>
              <a:gd name="connsiteY26" fmla="*/ 2557669 h 2677874"/>
              <a:gd name="connsiteX27" fmla="*/ 1153433 w 1365468"/>
              <a:gd name="connsiteY27" fmla="*/ 2584174 h 2677874"/>
              <a:gd name="connsiteX28" fmla="*/ 1100424 w 1365468"/>
              <a:gd name="connsiteY28" fmla="*/ 2610678 h 2677874"/>
              <a:gd name="connsiteX29" fmla="*/ 1047416 w 1365468"/>
              <a:gd name="connsiteY29" fmla="*/ 2623930 h 2677874"/>
              <a:gd name="connsiteX30" fmla="*/ 967903 w 1365468"/>
              <a:gd name="connsiteY30" fmla="*/ 2650434 h 2677874"/>
              <a:gd name="connsiteX31" fmla="*/ 928146 w 1365468"/>
              <a:gd name="connsiteY31" fmla="*/ 2676939 h 2677874"/>
              <a:gd name="connsiteX32" fmla="*/ 596842 w 1365468"/>
              <a:gd name="connsiteY32" fmla="*/ 2663687 h 2677874"/>
              <a:gd name="connsiteX33" fmla="*/ 557085 w 1365468"/>
              <a:gd name="connsiteY33" fmla="*/ 2650434 h 2677874"/>
              <a:gd name="connsiteX34" fmla="*/ 424564 w 1365468"/>
              <a:gd name="connsiteY34" fmla="*/ 2623930 h 2677874"/>
              <a:gd name="connsiteX35" fmla="*/ 398059 w 1365468"/>
              <a:gd name="connsiteY35" fmla="*/ 2597426 h 2677874"/>
              <a:gd name="connsiteX36" fmla="*/ 318546 w 1365468"/>
              <a:gd name="connsiteY36" fmla="*/ 2570921 h 2677874"/>
              <a:gd name="connsiteX37" fmla="*/ 239033 w 1365468"/>
              <a:gd name="connsiteY37" fmla="*/ 2544417 h 2677874"/>
              <a:gd name="connsiteX38" fmla="*/ 199277 w 1365468"/>
              <a:gd name="connsiteY38" fmla="*/ 2531165 h 2677874"/>
              <a:gd name="connsiteX39" fmla="*/ 106511 w 1365468"/>
              <a:gd name="connsiteY39" fmla="*/ 2478156 h 2677874"/>
              <a:gd name="connsiteX40" fmla="*/ 80007 w 1365468"/>
              <a:gd name="connsiteY40" fmla="*/ 2398643 h 2677874"/>
              <a:gd name="connsiteX41" fmla="*/ 66755 w 1365468"/>
              <a:gd name="connsiteY41" fmla="*/ 2358887 h 2677874"/>
              <a:gd name="connsiteX42" fmla="*/ 53503 w 1365468"/>
              <a:gd name="connsiteY42" fmla="*/ 2305878 h 2677874"/>
              <a:gd name="connsiteX43" fmla="*/ 26998 w 1365468"/>
              <a:gd name="connsiteY43" fmla="*/ 2266121 h 2677874"/>
              <a:gd name="connsiteX44" fmla="*/ 494 w 1365468"/>
              <a:gd name="connsiteY44" fmla="*/ 2014330 h 2677874"/>
              <a:gd name="connsiteX45" fmla="*/ 13746 w 1365468"/>
              <a:gd name="connsiteY45" fmla="*/ 1285461 h 2677874"/>
              <a:gd name="connsiteX46" fmla="*/ 53503 w 1365468"/>
              <a:gd name="connsiteY46" fmla="*/ 1020417 h 2677874"/>
              <a:gd name="connsiteX47" fmla="*/ 66755 w 1365468"/>
              <a:gd name="connsiteY47" fmla="*/ 980661 h 2677874"/>
              <a:gd name="connsiteX48" fmla="*/ 80007 w 1365468"/>
              <a:gd name="connsiteY48" fmla="*/ 901147 h 2677874"/>
              <a:gd name="connsiteX49" fmla="*/ 133016 w 1365468"/>
              <a:gd name="connsiteY49" fmla="*/ 834887 h 2677874"/>
              <a:gd name="connsiteX50" fmla="*/ 186024 w 1365468"/>
              <a:gd name="connsiteY50" fmla="*/ 755374 h 2677874"/>
              <a:gd name="connsiteX51" fmla="*/ 239033 w 1365468"/>
              <a:gd name="connsiteY51" fmla="*/ 689113 h 2677874"/>
              <a:gd name="connsiteX52" fmla="*/ 292042 w 1365468"/>
              <a:gd name="connsiteY52" fmla="*/ 596347 h 2677874"/>
              <a:gd name="connsiteX53" fmla="*/ 331798 w 1365468"/>
              <a:gd name="connsiteY53" fmla="*/ 569843 h 2677874"/>
              <a:gd name="connsiteX54" fmla="*/ 345051 w 1365468"/>
              <a:gd name="connsiteY54" fmla="*/ 530087 h 2677874"/>
              <a:gd name="connsiteX55" fmla="*/ 371555 w 1365468"/>
              <a:gd name="connsiteY55" fmla="*/ 490330 h 2677874"/>
              <a:gd name="connsiteX56" fmla="*/ 384807 w 1365468"/>
              <a:gd name="connsiteY56" fmla="*/ 437321 h 2677874"/>
              <a:gd name="connsiteX57" fmla="*/ 437816 w 1365468"/>
              <a:gd name="connsiteY57" fmla="*/ 371061 h 2677874"/>
              <a:gd name="connsiteX58" fmla="*/ 451068 w 1365468"/>
              <a:gd name="connsiteY58" fmla="*/ 331304 h 2677874"/>
              <a:gd name="connsiteX59" fmla="*/ 583590 w 1365468"/>
              <a:gd name="connsiteY59" fmla="*/ 185530 h 2677874"/>
              <a:gd name="connsiteX60" fmla="*/ 676355 w 1365468"/>
              <a:gd name="connsiteY60" fmla="*/ 106017 h 2677874"/>
              <a:gd name="connsiteX61" fmla="*/ 716111 w 1365468"/>
              <a:gd name="connsiteY61" fmla="*/ 92765 h 2677874"/>
              <a:gd name="connsiteX62" fmla="*/ 742616 w 1365468"/>
              <a:gd name="connsiteY62" fmla="*/ 66261 h 2677874"/>
              <a:gd name="connsiteX63" fmla="*/ 782372 w 1365468"/>
              <a:gd name="connsiteY63" fmla="*/ 0 h 267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365468" h="2677874">
                <a:moveTo>
                  <a:pt x="345051" y="26504"/>
                </a:moveTo>
                <a:cubicBezTo>
                  <a:pt x="371555" y="35339"/>
                  <a:pt x="399576" y="40514"/>
                  <a:pt x="424564" y="53008"/>
                </a:cubicBezTo>
                <a:cubicBezTo>
                  <a:pt x="585021" y="133237"/>
                  <a:pt x="395729" y="65485"/>
                  <a:pt x="517329" y="106017"/>
                </a:cubicBezTo>
                <a:cubicBezTo>
                  <a:pt x="534998" y="123687"/>
                  <a:pt x="554075" y="140053"/>
                  <a:pt x="570337" y="159026"/>
                </a:cubicBezTo>
                <a:cubicBezTo>
                  <a:pt x="580702" y="171119"/>
                  <a:pt x="585580" y="187520"/>
                  <a:pt x="596842" y="198782"/>
                </a:cubicBezTo>
                <a:cubicBezTo>
                  <a:pt x="608104" y="210044"/>
                  <a:pt x="625336" y="214025"/>
                  <a:pt x="636598" y="225287"/>
                </a:cubicBezTo>
                <a:cubicBezTo>
                  <a:pt x="660994" y="249683"/>
                  <a:pt x="679938" y="279014"/>
                  <a:pt x="702859" y="304800"/>
                </a:cubicBezTo>
                <a:cubicBezTo>
                  <a:pt x="715310" y="318807"/>
                  <a:pt x="729364" y="331304"/>
                  <a:pt x="742616" y="344556"/>
                </a:cubicBezTo>
                <a:cubicBezTo>
                  <a:pt x="747033" y="357808"/>
                  <a:pt x="747487" y="373138"/>
                  <a:pt x="755868" y="384313"/>
                </a:cubicBezTo>
                <a:cubicBezTo>
                  <a:pt x="824685" y="476070"/>
                  <a:pt x="800578" y="425990"/>
                  <a:pt x="861885" y="477078"/>
                </a:cubicBezTo>
                <a:cubicBezTo>
                  <a:pt x="876283" y="489076"/>
                  <a:pt x="887412" y="504637"/>
                  <a:pt x="901642" y="516834"/>
                </a:cubicBezTo>
                <a:cubicBezTo>
                  <a:pt x="918412" y="531208"/>
                  <a:pt x="938143" y="541917"/>
                  <a:pt x="954651" y="556591"/>
                </a:cubicBezTo>
                <a:cubicBezTo>
                  <a:pt x="977997" y="577343"/>
                  <a:pt x="1003584" y="596863"/>
                  <a:pt x="1020911" y="622852"/>
                </a:cubicBezTo>
                <a:cubicBezTo>
                  <a:pt x="1057812" y="678202"/>
                  <a:pt x="1036154" y="651346"/>
                  <a:pt x="1087172" y="702365"/>
                </a:cubicBezTo>
                <a:cubicBezTo>
                  <a:pt x="1112740" y="830207"/>
                  <a:pt x="1081429" y="717384"/>
                  <a:pt x="1126929" y="808382"/>
                </a:cubicBezTo>
                <a:cubicBezTo>
                  <a:pt x="1162271" y="879064"/>
                  <a:pt x="1111529" y="818414"/>
                  <a:pt x="1166685" y="901147"/>
                </a:cubicBezTo>
                <a:cubicBezTo>
                  <a:pt x="1173616" y="911543"/>
                  <a:pt x="1184355" y="918817"/>
                  <a:pt x="1193190" y="927652"/>
                </a:cubicBezTo>
                <a:lnTo>
                  <a:pt x="1246198" y="1060174"/>
                </a:lnTo>
                <a:cubicBezTo>
                  <a:pt x="1255033" y="1082261"/>
                  <a:pt x="1266934" y="1103356"/>
                  <a:pt x="1272703" y="1126434"/>
                </a:cubicBezTo>
                <a:cubicBezTo>
                  <a:pt x="1289818" y="1194895"/>
                  <a:pt x="1275852" y="1164288"/>
                  <a:pt x="1312459" y="1219200"/>
                </a:cubicBezTo>
                <a:cubicBezTo>
                  <a:pt x="1321294" y="1320800"/>
                  <a:pt x="1330495" y="1422369"/>
                  <a:pt x="1338964" y="1524000"/>
                </a:cubicBezTo>
                <a:cubicBezTo>
                  <a:pt x="1358945" y="1763766"/>
                  <a:pt x="1342600" y="1619353"/>
                  <a:pt x="1365468" y="1802295"/>
                </a:cubicBezTo>
                <a:cubicBezTo>
                  <a:pt x="1361051" y="1925982"/>
                  <a:pt x="1359277" y="2049792"/>
                  <a:pt x="1352216" y="2173356"/>
                </a:cubicBezTo>
                <a:cubicBezTo>
                  <a:pt x="1350434" y="2204541"/>
                  <a:pt x="1347940" y="2236203"/>
                  <a:pt x="1338964" y="2266121"/>
                </a:cubicBezTo>
                <a:cubicBezTo>
                  <a:pt x="1334387" y="2281377"/>
                  <a:pt x="1321294" y="2292626"/>
                  <a:pt x="1312459" y="2305878"/>
                </a:cubicBezTo>
                <a:cubicBezTo>
                  <a:pt x="1278971" y="2406345"/>
                  <a:pt x="1302718" y="2363041"/>
                  <a:pt x="1246198" y="2438400"/>
                </a:cubicBezTo>
                <a:cubicBezTo>
                  <a:pt x="1229533" y="2488394"/>
                  <a:pt x="1225506" y="2512098"/>
                  <a:pt x="1179937" y="2557669"/>
                </a:cubicBezTo>
                <a:cubicBezTo>
                  <a:pt x="1171102" y="2566504"/>
                  <a:pt x="1163829" y="2577243"/>
                  <a:pt x="1153433" y="2584174"/>
                </a:cubicBezTo>
                <a:cubicBezTo>
                  <a:pt x="1136996" y="2595132"/>
                  <a:pt x="1118921" y="2603742"/>
                  <a:pt x="1100424" y="2610678"/>
                </a:cubicBezTo>
                <a:cubicBezTo>
                  <a:pt x="1083370" y="2617073"/>
                  <a:pt x="1064861" y="2618697"/>
                  <a:pt x="1047416" y="2623930"/>
                </a:cubicBezTo>
                <a:cubicBezTo>
                  <a:pt x="1020656" y="2631958"/>
                  <a:pt x="967903" y="2650434"/>
                  <a:pt x="967903" y="2650434"/>
                </a:cubicBezTo>
                <a:cubicBezTo>
                  <a:pt x="954651" y="2659269"/>
                  <a:pt x="944063" y="2676370"/>
                  <a:pt x="928146" y="2676939"/>
                </a:cubicBezTo>
                <a:cubicBezTo>
                  <a:pt x="817693" y="2680884"/>
                  <a:pt x="707084" y="2671562"/>
                  <a:pt x="596842" y="2663687"/>
                </a:cubicBezTo>
                <a:cubicBezTo>
                  <a:pt x="582908" y="2662692"/>
                  <a:pt x="570517" y="2654272"/>
                  <a:pt x="557085" y="2650434"/>
                </a:cubicBezTo>
                <a:cubicBezTo>
                  <a:pt x="501735" y="2634619"/>
                  <a:pt x="487039" y="2634342"/>
                  <a:pt x="424564" y="2623930"/>
                </a:cubicBezTo>
                <a:cubicBezTo>
                  <a:pt x="415729" y="2615095"/>
                  <a:pt x="409234" y="2603014"/>
                  <a:pt x="398059" y="2597426"/>
                </a:cubicBezTo>
                <a:cubicBezTo>
                  <a:pt x="373070" y="2584932"/>
                  <a:pt x="345050" y="2579756"/>
                  <a:pt x="318546" y="2570921"/>
                </a:cubicBezTo>
                <a:lnTo>
                  <a:pt x="239033" y="2544417"/>
                </a:lnTo>
                <a:cubicBezTo>
                  <a:pt x="225781" y="2540000"/>
                  <a:pt x="210900" y="2538913"/>
                  <a:pt x="199277" y="2531165"/>
                </a:cubicBezTo>
                <a:cubicBezTo>
                  <a:pt x="143082" y="2493703"/>
                  <a:pt x="173766" y="2511784"/>
                  <a:pt x="106511" y="2478156"/>
                </a:cubicBezTo>
                <a:lnTo>
                  <a:pt x="80007" y="2398643"/>
                </a:lnTo>
                <a:cubicBezTo>
                  <a:pt x="75590" y="2385391"/>
                  <a:pt x="70143" y="2372439"/>
                  <a:pt x="66755" y="2358887"/>
                </a:cubicBezTo>
                <a:cubicBezTo>
                  <a:pt x="62338" y="2341217"/>
                  <a:pt x="60678" y="2322619"/>
                  <a:pt x="53503" y="2305878"/>
                </a:cubicBezTo>
                <a:cubicBezTo>
                  <a:pt x="47229" y="2291238"/>
                  <a:pt x="35833" y="2279373"/>
                  <a:pt x="26998" y="2266121"/>
                </a:cubicBezTo>
                <a:cubicBezTo>
                  <a:pt x="-5862" y="2167541"/>
                  <a:pt x="494" y="2197937"/>
                  <a:pt x="494" y="2014330"/>
                </a:cubicBezTo>
                <a:cubicBezTo>
                  <a:pt x="494" y="1771334"/>
                  <a:pt x="6386" y="1528346"/>
                  <a:pt x="13746" y="1285461"/>
                </a:cubicBezTo>
                <a:cubicBezTo>
                  <a:pt x="17069" y="1175808"/>
                  <a:pt x="27779" y="1123312"/>
                  <a:pt x="53503" y="1020417"/>
                </a:cubicBezTo>
                <a:cubicBezTo>
                  <a:pt x="56891" y="1006865"/>
                  <a:pt x="62338" y="993913"/>
                  <a:pt x="66755" y="980661"/>
                </a:cubicBezTo>
                <a:cubicBezTo>
                  <a:pt x="71172" y="954156"/>
                  <a:pt x="68888" y="925609"/>
                  <a:pt x="80007" y="901147"/>
                </a:cubicBezTo>
                <a:cubicBezTo>
                  <a:pt x="91711" y="875397"/>
                  <a:pt x="116380" y="857762"/>
                  <a:pt x="133016" y="834887"/>
                </a:cubicBezTo>
                <a:cubicBezTo>
                  <a:pt x="151752" y="809125"/>
                  <a:pt x="166125" y="780248"/>
                  <a:pt x="186024" y="755374"/>
                </a:cubicBezTo>
                <a:cubicBezTo>
                  <a:pt x="203694" y="733287"/>
                  <a:pt x="223343" y="712648"/>
                  <a:pt x="239033" y="689113"/>
                </a:cubicBezTo>
                <a:cubicBezTo>
                  <a:pt x="259824" y="657927"/>
                  <a:pt x="264928" y="623461"/>
                  <a:pt x="292042" y="596347"/>
                </a:cubicBezTo>
                <a:cubicBezTo>
                  <a:pt x="303304" y="585085"/>
                  <a:pt x="318546" y="578678"/>
                  <a:pt x="331798" y="569843"/>
                </a:cubicBezTo>
                <a:cubicBezTo>
                  <a:pt x="336216" y="556591"/>
                  <a:pt x="338804" y="542581"/>
                  <a:pt x="345051" y="530087"/>
                </a:cubicBezTo>
                <a:cubicBezTo>
                  <a:pt x="352174" y="515841"/>
                  <a:pt x="365281" y="504969"/>
                  <a:pt x="371555" y="490330"/>
                </a:cubicBezTo>
                <a:cubicBezTo>
                  <a:pt x="378730" y="473589"/>
                  <a:pt x="377632" y="454062"/>
                  <a:pt x="384807" y="437321"/>
                </a:cubicBezTo>
                <a:cubicBezTo>
                  <a:pt x="397345" y="408065"/>
                  <a:pt x="416441" y="392435"/>
                  <a:pt x="437816" y="371061"/>
                </a:cubicBezTo>
                <a:cubicBezTo>
                  <a:pt x="442233" y="357809"/>
                  <a:pt x="444137" y="343433"/>
                  <a:pt x="451068" y="331304"/>
                </a:cubicBezTo>
                <a:cubicBezTo>
                  <a:pt x="480400" y="279972"/>
                  <a:pt x="547793" y="221327"/>
                  <a:pt x="583590" y="185530"/>
                </a:cubicBezTo>
                <a:cubicBezTo>
                  <a:pt x="616200" y="152920"/>
                  <a:pt x="635986" y="126201"/>
                  <a:pt x="676355" y="106017"/>
                </a:cubicBezTo>
                <a:cubicBezTo>
                  <a:pt x="688849" y="99770"/>
                  <a:pt x="702859" y="97182"/>
                  <a:pt x="716111" y="92765"/>
                </a:cubicBezTo>
                <a:cubicBezTo>
                  <a:pt x="724946" y="83930"/>
                  <a:pt x="734811" y="76017"/>
                  <a:pt x="742616" y="66261"/>
                </a:cubicBezTo>
                <a:cubicBezTo>
                  <a:pt x="763936" y="39611"/>
                  <a:pt x="768610" y="27524"/>
                  <a:pt x="782372" y="0"/>
                </a:cubicBezTo>
              </a:path>
            </a:pathLst>
          </a:custGeom>
          <a:noFill/>
          <a:ln w="38100">
            <a:solidFill>
              <a:srgbClr val="04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0383461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043" y="2193188"/>
            <a:ext cx="8551741" cy="4103664"/>
          </a:xfrm>
        </p:spPr>
        <p:txBody>
          <a:bodyPr>
            <a:noAutofit/>
          </a:bodyPr>
          <a:lstStyle/>
          <a:p>
            <a:pPr marL="0" indent="0">
              <a:buNone/>
            </a:pPr>
            <a:r>
              <a:rPr lang="en-US" sz="2000" b="1" i="1" dirty="0" smtClean="0">
                <a:solidFill>
                  <a:srgbClr val="008000"/>
                </a:solidFill>
              </a:rPr>
              <a:t>Big Picture Ideas:</a:t>
            </a:r>
            <a:r>
              <a:rPr lang="en-US" sz="2000" dirty="0" smtClean="0"/>
              <a:t/>
            </a:r>
            <a:br>
              <a:rPr lang="en-US" sz="2000" dirty="0" smtClean="0"/>
            </a:br>
            <a:r>
              <a:rPr lang="en-US" sz="2000" b="1" dirty="0" smtClean="0"/>
              <a:t>Activity 1 </a:t>
            </a:r>
            <a:r>
              <a:rPr lang="en-US" sz="2000" dirty="0" smtClean="0"/>
              <a:t>introduces concepts of </a:t>
            </a:r>
            <a:r>
              <a:rPr lang="en-US" sz="2000" i="1" dirty="0" smtClean="0"/>
              <a:t>scale</a:t>
            </a:r>
            <a:r>
              <a:rPr lang="en-US" sz="2000" dirty="0" smtClean="0"/>
              <a:t> and </a:t>
            </a:r>
            <a:r>
              <a:rPr lang="en-US" sz="2000" i="1" dirty="0" smtClean="0"/>
              <a:t>scale models </a:t>
            </a:r>
            <a:r>
              <a:rPr lang="en-US" sz="2000" dirty="0" smtClean="0"/>
              <a:t>to help girls better grasp the vast size of our Solar System. </a:t>
            </a:r>
            <a:r>
              <a:rPr lang="en-US" sz="2000" b="1" i="1" dirty="0" smtClean="0"/>
              <a:t>Scale</a:t>
            </a:r>
            <a:r>
              <a:rPr lang="en-US" sz="2000" dirty="0" smtClean="0"/>
              <a:t> </a:t>
            </a:r>
            <a:r>
              <a:rPr lang="en-US" sz="2000" dirty="0"/>
              <a:t>can </a:t>
            </a:r>
            <a:r>
              <a:rPr lang="en-US" sz="2000" dirty="0" smtClean="0"/>
              <a:t>simply be </a:t>
            </a:r>
            <a:r>
              <a:rPr lang="en-US" sz="2000" dirty="0"/>
              <a:t>defined as the size of an object in </a:t>
            </a:r>
            <a:r>
              <a:rPr lang="en-US" sz="2000" dirty="0" smtClean="0"/>
              <a:t>relation </a:t>
            </a:r>
            <a:r>
              <a:rPr lang="en-US" sz="2000" dirty="0"/>
              <a:t>to another object</a:t>
            </a:r>
            <a:r>
              <a:rPr lang="en-US" sz="2000" dirty="0" smtClean="0"/>
              <a:t>. For example, look at any photograph of the three elephants.  Decide how many </a:t>
            </a:r>
            <a:r>
              <a:rPr lang="en-US" sz="2000" u="sng" dirty="0" smtClean="0"/>
              <a:t>baby</a:t>
            </a:r>
            <a:r>
              <a:rPr lang="en-US" sz="2000" dirty="0" smtClean="0"/>
              <a:t> elephants will stack, one on top of the other, next to big mama?  (</a:t>
            </a:r>
            <a:r>
              <a:rPr lang="en-US" sz="2000" dirty="0"/>
              <a:t>A</a:t>
            </a:r>
            <a:r>
              <a:rPr lang="en-US" sz="2000" dirty="0" smtClean="0"/>
              <a:t>nswer: </a:t>
            </a:r>
            <a:r>
              <a:rPr lang="en-US" sz="2000" i="1" dirty="0" smtClean="0"/>
              <a:t>about</a:t>
            </a:r>
            <a:r>
              <a:rPr lang="en-US" sz="2000" dirty="0"/>
              <a:t> </a:t>
            </a:r>
            <a:r>
              <a:rPr lang="en-US" sz="2000" b="1" dirty="0" smtClean="0"/>
              <a:t>2 ½.</a:t>
            </a:r>
            <a:r>
              <a:rPr lang="en-US" sz="2000" dirty="0" smtClean="0"/>
              <a:t>)  Would </a:t>
            </a:r>
            <a:br>
              <a:rPr lang="en-US" sz="2000" dirty="0" smtClean="0"/>
            </a:br>
            <a:r>
              <a:rPr lang="en-US" sz="2000" dirty="0" smtClean="0"/>
              <a:t>your answer be </a:t>
            </a:r>
            <a:r>
              <a:rPr lang="en-US" sz="2000" b="1" dirty="0" smtClean="0"/>
              <a:t>2 ½</a:t>
            </a:r>
            <a:r>
              <a:rPr lang="en-US" sz="2000" dirty="0" smtClean="0"/>
              <a:t>  for the other photographs?   YES!  </a:t>
            </a:r>
            <a:br>
              <a:rPr lang="en-US" sz="2000" dirty="0" smtClean="0"/>
            </a:br>
            <a:r>
              <a:rPr lang="en-US" sz="2000" dirty="0" smtClean="0"/>
              <a:t>You can build many  3-D </a:t>
            </a:r>
            <a:r>
              <a:rPr lang="en-US" sz="2000" b="1" dirty="0" smtClean="0"/>
              <a:t>scale models </a:t>
            </a:r>
            <a:r>
              <a:rPr lang="en-US" sz="2000" dirty="0" smtClean="0"/>
              <a:t>from the </a:t>
            </a:r>
            <a:br>
              <a:rPr lang="en-US" sz="2000" dirty="0" smtClean="0"/>
            </a:br>
            <a:r>
              <a:rPr lang="en-US" sz="2000" dirty="0" smtClean="0"/>
              <a:t>information in </a:t>
            </a:r>
            <a:r>
              <a:rPr lang="en-US" sz="2000" u="sng" dirty="0" smtClean="0"/>
              <a:t>one</a:t>
            </a:r>
            <a:r>
              <a:rPr lang="en-US" sz="2000" dirty="0" smtClean="0"/>
              <a:t> elephant photograph as long as you </a:t>
            </a:r>
            <a:br>
              <a:rPr lang="en-US" sz="2000" dirty="0" smtClean="0"/>
            </a:br>
            <a:r>
              <a:rPr lang="en-US" sz="2000" dirty="0" smtClean="0"/>
              <a:t>use the relative size relationship between</a:t>
            </a:r>
            <a:br>
              <a:rPr lang="en-US" sz="2000" dirty="0" smtClean="0"/>
            </a:br>
            <a:r>
              <a:rPr lang="en-US" sz="2000" dirty="0" smtClean="0"/>
              <a:t>the three elephants for </a:t>
            </a:r>
            <a:br>
              <a:rPr lang="en-US" sz="2000" dirty="0" smtClean="0"/>
            </a:br>
            <a:r>
              <a:rPr lang="en-US" sz="2000" dirty="0" smtClean="0"/>
              <a:t>your model.</a:t>
            </a:r>
          </a:p>
          <a:p>
            <a:pPr marL="0" indent="0" algn="just">
              <a:buNone/>
            </a:pPr>
            <a:endParaRPr lang="en-US" sz="2000" dirty="0"/>
          </a:p>
          <a:p>
            <a:pPr marL="0" indent="0" algn="just">
              <a:buNone/>
            </a:pPr>
            <a:endParaRPr lang="en-US" sz="2000" dirty="0" smtClean="0"/>
          </a:p>
        </p:txBody>
      </p:sp>
      <p:sp>
        <p:nvSpPr>
          <p:cNvPr id="6" name="TextBox 5"/>
          <p:cNvSpPr txBox="1"/>
          <p:nvPr/>
        </p:nvSpPr>
        <p:spPr>
          <a:xfrm>
            <a:off x="486016" y="599403"/>
            <a:ext cx="5936889" cy="1477328"/>
          </a:xfrm>
          <a:prstGeom prst="rect">
            <a:avLst/>
          </a:prstGeom>
          <a:noFill/>
          <a:ln>
            <a:solidFill>
              <a:schemeClr val="tx1"/>
            </a:solidFill>
          </a:ln>
        </p:spPr>
        <p:txBody>
          <a:bodyPr wrap="square" rtlCol="0">
            <a:spAutoFit/>
          </a:bodyPr>
          <a:lstStyle/>
          <a:p>
            <a:r>
              <a:rPr lang="en-US" b="1" dirty="0" smtClean="0"/>
              <a:t>Materials-in-Brief:  </a:t>
            </a:r>
            <a:r>
              <a:rPr lang="en-US" b="1" dirty="0"/>
              <a:t>Consult Activity for complete list </a:t>
            </a:r>
          </a:p>
          <a:p>
            <a:r>
              <a:rPr lang="en-US" b="1" dirty="0" smtClean="0"/>
              <a:t>	</a:t>
            </a:r>
            <a:r>
              <a:rPr lang="en-US" dirty="0" smtClean="0"/>
              <a:t> 2 -	dolls or action figures</a:t>
            </a:r>
          </a:p>
          <a:p>
            <a:r>
              <a:rPr lang="en-US" b="1" dirty="0" smtClean="0"/>
              <a:t>	</a:t>
            </a:r>
            <a:r>
              <a:rPr lang="en-US" dirty="0" smtClean="0"/>
              <a:t> 10 - scaled objects representing inner and outer planets</a:t>
            </a:r>
          </a:p>
          <a:p>
            <a:r>
              <a:rPr lang="en-US" dirty="0" smtClean="0"/>
              <a:t>	 2- 	labeled balls: </a:t>
            </a:r>
            <a:br>
              <a:rPr lang="en-US" dirty="0" smtClean="0"/>
            </a:br>
            <a:r>
              <a:rPr lang="en-US" dirty="0"/>
              <a:t> </a:t>
            </a:r>
            <a:r>
              <a:rPr lang="en-US" dirty="0" smtClean="0"/>
              <a:t>		</a:t>
            </a:r>
            <a:r>
              <a:rPr lang="en-US" i="1" dirty="0" smtClean="0"/>
              <a:t>Earth;  </a:t>
            </a:r>
            <a:r>
              <a:rPr lang="en-US" dirty="0" smtClean="0"/>
              <a:t> </a:t>
            </a:r>
            <a:r>
              <a:rPr lang="en-US" i="1" dirty="0"/>
              <a:t>Mars – </a:t>
            </a:r>
            <a:r>
              <a:rPr lang="en-US" dirty="0"/>
              <a:t>½ diameter of </a:t>
            </a:r>
            <a:r>
              <a:rPr lang="en-US" i="1" dirty="0"/>
              <a:t>Earth’s </a:t>
            </a:r>
            <a:r>
              <a:rPr lang="en-US" dirty="0" smtClean="0"/>
              <a:t>ball</a:t>
            </a:r>
          </a:p>
        </p:txBody>
      </p:sp>
      <p:sp>
        <p:nvSpPr>
          <p:cNvPr id="10" name="Title 1"/>
          <p:cNvSpPr>
            <a:spLocks noGrp="1"/>
          </p:cNvSpPr>
          <p:nvPr>
            <p:ph type="title"/>
          </p:nvPr>
        </p:nvSpPr>
        <p:spPr>
          <a:xfrm>
            <a:off x="128292" y="14047"/>
            <a:ext cx="8947903" cy="614509"/>
          </a:xfrm>
        </p:spPr>
        <p:txBody>
          <a:bodyPr>
            <a:normAutofit/>
          </a:bodyPr>
          <a:lstStyle/>
          <a:p>
            <a:pPr marL="0" indent="0" algn="l"/>
            <a:r>
              <a:rPr lang="en-US" sz="2000" b="1" dirty="0" smtClean="0"/>
              <a:t>Activity 1:  </a:t>
            </a:r>
            <a:r>
              <a:rPr lang="en-US" sz="2000" dirty="0" smtClean="0">
                <a:solidFill>
                  <a:srgbClr val="FFFF00"/>
                </a:solidFill>
              </a:rPr>
              <a:t>A </a:t>
            </a:r>
            <a:r>
              <a:rPr lang="en-US" sz="2000" dirty="0">
                <a:solidFill>
                  <a:srgbClr val="FFFF00"/>
                </a:solidFill>
              </a:rPr>
              <a:t>Scale Model of the Inner Solar System</a:t>
            </a:r>
          </a:p>
        </p:txBody>
      </p:sp>
      <p:pic>
        <p:nvPicPr>
          <p:cNvPr id="7" name="Picture 6" descr="GGTM_patch-300x2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8" name="TextBox 7"/>
          <p:cNvSpPr txBox="1"/>
          <p:nvPr/>
        </p:nvSpPr>
        <p:spPr>
          <a:xfrm>
            <a:off x="73573" y="6512649"/>
            <a:ext cx="8641484" cy="246221"/>
          </a:xfrm>
          <a:prstGeom prst="rect">
            <a:avLst/>
          </a:prstGeom>
          <a:noFill/>
        </p:spPr>
        <p:txBody>
          <a:bodyPr wrap="square" rtlCol="0">
            <a:spAutoFit/>
          </a:bodyPr>
          <a:lstStyle/>
          <a:p>
            <a:r>
              <a:rPr lang="en-US" sz="1000" dirty="0"/>
              <a:t> </a:t>
            </a:r>
            <a:r>
              <a:rPr lang="en-US" sz="1000" dirty="0" smtClean="0"/>
              <a:t> ©SETI Institute 2015                    									Activity 1:  Scale Model of Solar System </a:t>
            </a:r>
            <a:r>
              <a:rPr lang="en-US" sz="1000" i="1" dirty="0" smtClean="0"/>
              <a:t>[</a:t>
            </a:r>
            <a:r>
              <a:rPr lang="en-US" sz="1000" i="1" dirty="0"/>
              <a:t>Adult] </a:t>
            </a:r>
            <a:endParaRPr lang="en-US" sz="1000" dirty="0"/>
          </a:p>
        </p:txBody>
      </p:sp>
      <p:sp>
        <p:nvSpPr>
          <p:cNvPr id="11" name="TextBox 10"/>
          <p:cNvSpPr txBox="1"/>
          <p:nvPr/>
        </p:nvSpPr>
        <p:spPr>
          <a:xfrm>
            <a:off x="7763576" y="5687764"/>
            <a:ext cx="1063797" cy="707886"/>
          </a:xfrm>
          <a:prstGeom prst="rect">
            <a:avLst/>
          </a:prstGeom>
          <a:noFill/>
        </p:spPr>
        <p:txBody>
          <a:bodyPr wrap="square" rtlCol="0">
            <a:spAutoFit/>
          </a:bodyPr>
          <a:lstStyle/>
          <a:p>
            <a:r>
              <a:rPr lang="en-US" sz="1000" dirty="0" smtClean="0"/>
              <a:t>Credit: NASA APOD  3/12/2012</a:t>
            </a:r>
          </a:p>
          <a:p>
            <a:endParaRPr lang="en-US" sz="1000" dirty="0"/>
          </a:p>
        </p:txBody>
      </p:sp>
      <p:pic>
        <p:nvPicPr>
          <p:cNvPr id="12" name="Picture 11" descr="the-long-the-tall-and-the-short-2137395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3699" y="5022486"/>
            <a:ext cx="1801040" cy="1323765"/>
          </a:xfrm>
          <a:prstGeom prst="rect">
            <a:avLst/>
          </a:prstGeom>
        </p:spPr>
      </p:pic>
      <p:pic>
        <p:nvPicPr>
          <p:cNvPr id="13" name="Picture 12" descr="the-long-the-tall-and-the-short-2137395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6333" y="5303610"/>
            <a:ext cx="1384955" cy="1017942"/>
          </a:xfrm>
          <a:prstGeom prst="rect">
            <a:avLst/>
          </a:prstGeom>
        </p:spPr>
      </p:pic>
      <p:grpSp>
        <p:nvGrpSpPr>
          <p:cNvPr id="4" name="Group 3"/>
          <p:cNvGrpSpPr/>
          <p:nvPr/>
        </p:nvGrpSpPr>
        <p:grpSpPr>
          <a:xfrm>
            <a:off x="6226312" y="3759711"/>
            <a:ext cx="2542872" cy="1869011"/>
            <a:chOff x="6160052" y="3719955"/>
            <a:chExt cx="2542872" cy="1869011"/>
          </a:xfrm>
        </p:grpSpPr>
        <p:pic>
          <p:nvPicPr>
            <p:cNvPr id="9" name="Picture 8" descr="the-long-the-tall-and-the-short-2137395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0052" y="3719955"/>
              <a:ext cx="2542872" cy="1869011"/>
            </a:xfrm>
            <a:prstGeom prst="rect">
              <a:avLst/>
            </a:prstGeom>
          </p:spPr>
        </p:pic>
        <p:sp>
          <p:nvSpPr>
            <p:cNvPr id="2" name="Right Bracket 1"/>
            <p:cNvSpPr/>
            <p:nvPr/>
          </p:nvSpPr>
          <p:spPr>
            <a:xfrm>
              <a:off x="8468139" y="4821383"/>
              <a:ext cx="45719" cy="683122"/>
            </a:xfrm>
            <a:prstGeom prst="rightBracket">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sp>
          <p:nvSpPr>
            <p:cNvPr id="15" name="Right Bracket 14"/>
            <p:cNvSpPr/>
            <p:nvPr/>
          </p:nvSpPr>
          <p:spPr>
            <a:xfrm>
              <a:off x="7036906" y="3856383"/>
              <a:ext cx="1573254" cy="1648121"/>
            </a:xfrm>
            <a:prstGeom prst="rightBracket">
              <a:avLst>
                <a:gd name="adj" fmla="val 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148903351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6868" y="675351"/>
            <a:ext cx="6292106" cy="1200329"/>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a:t>
            </a:r>
            <a:r>
              <a:rPr lang="en-US" i="1" dirty="0" smtClean="0"/>
              <a:t>Breath – It’s Your Plant – Love It!  A Leadership Journey</a:t>
            </a:r>
            <a:r>
              <a:rPr lang="en-US" dirty="0" smtClean="0"/>
              <a:t>	</a:t>
            </a:r>
          </a:p>
          <a:p>
            <a:r>
              <a:rPr lang="en-US" b="1" dirty="0"/>
              <a:t>	 </a:t>
            </a:r>
            <a:r>
              <a:rPr lang="en-US" dirty="0" smtClean="0"/>
              <a:t>1 – Copy of questions and answers from GGTM Activities 1 		&amp; 5.</a:t>
            </a: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6:  </a:t>
            </a:r>
            <a:r>
              <a:rPr lang="en-US" sz="2000" b="1" dirty="0" smtClean="0">
                <a:solidFill>
                  <a:srgbClr val="FFFF00"/>
                </a:solidFill>
              </a:rPr>
              <a:t>Steps Along the Journey: Global Warming</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t>
            </a:r>
            <a:r>
              <a:rPr lang="en-US" sz="1000" dirty="0"/>
              <a:t>Activity 6: Steps Along the Journey</a:t>
            </a:r>
          </a:p>
        </p:txBody>
      </p:sp>
      <p:sp>
        <p:nvSpPr>
          <p:cNvPr id="4" name="TextBox 3"/>
          <p:cNvSpPr txBox="1"/>
          <p:nvPr/>
        </p:nvSpPr>
        <p:spPr>
          <a:xfrm>
            <a:off x="5022139" y="2111444"/>
            <a:ext cx="3917645" cy="3970318"/>
          </a:xfrm>
          <a:prstGeom prst="rect">
            <a:avLst/>
          </a:prstGeom>
          <a:noFill/>
          <a:ln>
            <a:noFill/>
          </a:ln>
        </p:spPr>
        <p:txBody>
          <a:bodyPr wrap="square" rtlCol="0">
            <a:spAutoFit/>
          </a:bodyPr>
          <a:lstStyle/>
          <a:p>
            <a:r>
              <a:rPr lang="en-US" dirty="0" smtClean="0"/>
              <a:t>After 20 years of study, a government</a:t>
            </a:r>
          </a:p>
          <a:p>
            <a:r>
              <a:rPr lang="en-US" dirty="0" smtClean="0"/>
              <a:t>panel has concluded that the evidence</a:t>
            </a:r>
          </a:p>
          <a:p>
            <a:r>
              <a:rPr lang="en-US" dirty="0" smtClean="0"/>
              <a:t>of global warming and its link to</a:t>
            </a:r>
            <a:r>
              <a:rPr lang="en-US" dirty="0" smtClean="0">
                <a:solidFill>
                  <a:srgbClr val="002060"/>
                </a:solidFill>
              </a:rPr>
              <a:t> </a:t>
            </a:r>
            <a:r>
              <a:rPr lang="en-US" b="1" dirty="0" smtClean="0">
                <a:solidFill>
                  <a:srgbClr val="524DFF"/>
                </a:solidFill>
              </a:rPr>
              <a:t>fossil</a:t>
            </a:r>
          </a:p>
          <a:p>
            <a:r>
              <a:rPr lang="en-US" b="1" dirty="0">
                <a:solidFill>
                  <a:srgbClr val="524DFF"/>
                </a:solidFill>
              </a:rPr>
              <a:t>f</a:t>
            </a:r>
            <a:r>
              <a:rPr lang="en-US" b="1" dirty="0" smtClean="0">
                <a:solidFill>
                  <a:srgbClr val="524DFF"/>
                </a:solidFill>
              </a:rPr>
              <a:t>uel emissions </a:t>
            </a:r>
            <a:r>
              <a:rPr lang="en-US" dirty="0" smtClean="0"/>
              <a:t>is “unequivocal.” </a:t>
            </a:r>
            <a:r>
              <a:rPr lang="en-US" b="1" u="sng" dirty="0" smtClean="0"/>
              <a:t>Global warming is more than just small</a:t>
            </a:r>
          </a:p>
          <a:p>
            <a:r>
              <a:rPr lang="en-US" b="1" u="sng" dirty="0" smtClean="0"/>
              <a:t>degree shifts in temperature</a:t>
            </a:r>
            <a:r>
              <a:rPr lang="en-US" b="1" u="sng" dirty="0"/>
              <a:t> </a:t>
            </a:r>
            <a:r>
              <a:rPr lang="en-US" b="1" u="sng" dirty="0" smtClean="0"/>
              <a:t>. </a:t>
            </a:r>
            <a:r>
              <a:rPr lang="en-US" dirty="0"/>
              <a:t>(pg. 34)</a:t>
            </a:r>
          </a:p>
          <a:p>
            <a:endParaRPr lang="en-US" b="1" u="sng" dirty="0" smtClean="0"/>
          </a:p>
          <a:p>
            <a:r>
              <a:rPr lang="en-US" dirty="0" smtClean="0"/>
              <a:t>Over time, those greenhouses gases have been on the rise, leading to a gradual warming of Earth’s temperatures, both on land and in the oceans.  This temperature rise… is known as global warming or climate change.  (pg. 33)</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909" y="2433437"/>
            <a:ext cx="4734732" cy="3819351"/>
          </a:xfrm>
          <a:prstGeom prst="rect">
            <a:avLst/>
          </a:prstGeom>
        </p:spPr>
      </p:pic>
      <p:sp>
        <p:nvSpPr>
          <p:cNvPr id="3" name="TextBox 2"/>
          <p:cNvSpPr txBox="1"/>
          <p:nvPr/>
        </p:nvSpPr>
        <p:spPr>
          <a:xfrm>
            <a:off x="344909" y="1934175"/>
            <a:ext cx="2236959" cy="369332"/>
          </a:xfrm>
          <a:prstGeom prst="rect">
            <a:avLst/>
          </a:prstGeom>
          <a:noFill/>
        </p:spPr>
        <p:txBody>
          <a:bodyPr wrap="none" rtlCol="0">
            <a:spAutoFit/>
          </a:bodyPr>
          <a:lstStyle/>
          <a:p>
            <a:r>
              <a:rPr lang="en-US" b="1" i="1" dirty="0" smtClean="0">
                <a:solidFill>
                  <a:srgbClr val="00B050"/>
                </a:solidFill>
              </a:rPr>
              <a:t>Summary of Evidence</a:t>
            </a:r>
            <a:endParaRPr lang="en-US" b="1" i="1" dirty="0">
              <a:solidFill>
                <a:srgbClr val="00B050"/>
              </a:solidFill>
            </a:endParaRPr>
          </a:p>
        </p:txBody>
      </p:sp>
    </p:spTree>
    <p:extLst>
      <p:ext uri="{BB962C8B-B14F-4D97-AF65-F5344CB8AC3E}">
        <p14:creationId xmlns:p14="http://schemas.microsoft.com/office/powerpoint/2010/main" val="160005910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46868" y="675351"/>
            <a:ext cx="6292106" cy="1200329"/>
          </a:xfrm>
          <a:prstGeom prst="rect">
            <a:avLst/>
          </a:prstGeom>
          <a:noFill/>
          <a:ln>
            <a:solidFill>
              <a:schemeClr val="tx1"/>
            </a:solidFill>
          </a:ln>
        </p:spPr>
        <p:txBody>
          <a:bodyPr wrap="square" rtlCol="0">
            <a:spAutoFit/>
          </a:bodyPr>
          <a:lstStyle/>
          <a:p>
            <a:r>
              <a:rPr lang="en-US" b="1" dirty="0" smtClean="0"/>
              <a:t>Materials-in-Brief:   (Check activity for complete list)</a:t>
            </a:r>
          </a:p>
          <a:p>
            <a:r>
              <a:rPr lang="en-US" b="1" dirty="0"/>
              <a:t>	</a:t>
            </a:r>
            <a:r>
              <a:rPr lang="en-US" dirty="0" smtClean="0"/>
              <a:t> 1- </a:t>
            </a:r>
            <a:r>
              <a:rPr lang="en-US" i="1" dirty="0" smtClean="0"/>
              <a:t>Breath – It’s Your Plant – Love It!  A Leadership Journey</a:t>
            </a:r>
            <a:r>
              <a:rPr lang="en-US" dirty="0" smtClean="0"/>
              <a:t>	</a:t>
            </a:r>
          </a:p>
          <a:p>
            <a:r>
              <a:rPr lang="en-US" b="1" dirty="0"/>
              <a:t>	 </a:t>
            </a:r>
            <a:r>
              <a:rPr lang="en-US" dirty="0" smtClean="0"/>
              <a:t>1 – Copy of questions and answers from GGTM Activities 1 		&amp; 5.</a:t>
            </a: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6:  </a:t>
            </a:r>
            <a:r>
              <a:rPr lang="en-US" sz="2000" b="1" dirty="0" smtClean="0">
                <a:solidFill>
                  <a:srgbClr val="FFFF00"/>
                </a:solidFill>
              </a:rPr>
              <a:t>Steps Along the Journey: Global Warming</a:t>
            </a:r>
            <a:endParaRPr lang="en-US" sz="2000" b="1"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t>
            </a:r>
            <a:r>
              <a:rPr lang="en-US" sz="1000" dirty="0"/>
              <a:t>Activity 6: Steps Along the Journey</a:t>
            </a:r>
          </a:p>
        </p:txBody>
      </p:sp>
      <p:sp>
        <p:nvSpPr>
          <p:cNvPr id="5" name="TextBox 4"/>
          <p:cNvSpPr txBox="1"/>
          <p:nvPr/>
        </p:nvSpPr>
        <p:spPr>
          <a:xfrm>
            <a:off x="344909" y="2104215"/>
            <a:ext cx="8136835" cy="2308324"/>
          </a:xfrm>
          <a:prstGeom prst="rect">
            <a:avLst/>
          </a:prstGeom>
          <a:noFill/>
        </p:spPr>
        <p:txBody>
          <a:bodyPr wrap="square" rtlCol="0">
            <a:spAutoFit/>
          </a:bodyPr>
          <a:lstStyle/>
          <a:p>
            <a:r>
              <a:rPr lang="en-US" b="1" dirty="0" smtClean="0"/>
              <a:t>Action Plan Suggestions for Air Care Teams:</a:t>
            </a:r>
            <a:endParaRPr lang="en-US" b="1" i="1" dirty="0" smtClean="0"/>
          </a:p>
          <a:p>
            <a:r>
              <a:rPr lang="en-US" i="1" dirty="0" smtClean="0"/>
              <a:t> </a:t>
            </a:r>
          </a:p>
          <a:p>
            <a:endParaRPr lang="en-US" i="1" dirty="0"/>
          </a:p>
          <a:p>
            <a:endParaRPr lang="en-US" i="1" dirty="0" smtClean="0"/>
          </a:p>
          <a:p>
            <a:r>
              <a:rPr lang="en-US" i="1" dirty="0" smtClean="0"/>
              <a:t> </a:t>
            </a:r>
          </a:p>
          <a:p>
            <a:endParaRPr lang="en-US" i="1" dirty="0"/>
          </a:p>
          <a:p>
            <a:endParaRPr lang="en-US" i="1" dirty="0" smtClean="0"/>
          </a:p>
          <a:p>
            <a:r>
              <a:rPr lang="en-US" dirty="0" smtClean="0"/>
              <a:t> </a:t>
            </a:r>
          </a:p>
        </p:txBody>
      </p:sp>
      <p:sp>
        <p:nvSpPr>
          <p:cNvPr id="3" name="Oval 2"/>
          <p:cNvSpPr/>
          <p:nvPr/>
        </p:nvSpPr>
        <p:spPr>
          <a:xfrm>
            <a:off x="4099593" y="3329318"/>
            <a:ext cx="1378226" cy="1311965"/>
          </a:xfrm>
          <a:prstGeom prst="ellipse">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Take</a:t>
            </a:r>
          </a:p>
          <a:p>
            <a:pPr algn="ctr"/>
            <a:r>
              <a:rPr lang="en-US" sz="2000" dirty="0" smtClean="0"/>
              <a:t>Action</a:t>
            </a:r>
            <a:endParaRPr lang="en-US" sz="2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118" y="2588083"/>
            <a:ext cx="2002628" cy="120157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0118" y="4097494"/>
            <a:ext cx="1899325" cy="20702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903" y="2629590"/>
            <a:ext cx="2006600" cy="13462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903" y="4179896"/>
            <a:ext cx="2716696" cy="1905460"/>
          </a:xfrm>
          <a:prstGeom prst="rect">
            <a:avLst/>
          </a:prstGeom>
        </p:spPr>
      </p:pic>
      <p:sp>
        <p:nvSpPr>
          <p:cNvPr id="11" name="TextBox 10"/>
          <p:cNvSpPr txBox="1"/>
          <p:nvPr/>
        </p:nvSpPr>
        <p:spPr>
          <a:xfrm>
            <a:off x="2870503" y="2661465"/>
            <a:ext cx="1276311" cy="646331"/>
          </a:xfrm>
          <a:prstGeom prst="rect">
            <a:avLst/>
          </a:prstGeom>
          <a:noFill/>
        </p:spPr>
        <p:txBody>
          <a:bodyPr wrap="none" rtlCol="0">
            <a:spAutoFit/>
          </a:bodyPr>
          <a:lstStyle/>
          <a:p>
            <a:r>
              <a:rPr lang="en-US" smtClean="0"/>
              <a:t>Community</a:t>
            </a:r>
            <a:br>
              <a:rPr lang="en-US" smtClean="0"/>
            </a:br>
            <a:r>
              <a:rPr lang="en-US" smtClean="0"/>
              <a:t>gardens</a:t>
            </a:r>
            <a:endParaRPr lang="en-US"/>
          </a:p>
        </p:txBody>
      </p:sp>
      <p:sp>
        <p:nvSpPr>
          <p:cNvPr id="12" name="TextBox 11"/>
          <p:cNvSpPr txBox="1"/>
          <p:nvPr/>
        </p:nvSpPr>
        <p:spPr>
          <a:xfrm>
            <a:off x="4979653" y="2661465"/>
            <a:ext cx="1310808" cy="369332"/>
          </a:xfrm>
          <a:prstGeom prst="rect">
            <a:avLst/>
          </a:prstGeom>
          <a:noFill/>
        </p:spPr>
        <p:txBody>
          <a:bodyPr wrap="none" rtlCol="0">
            <a:spAutoFit/>
          </a:bodyPr>
          <a:lstStyle/>
          <a:p>
            <a:r>
              <a:rPr lang="en-US" smtClean="0"/>
              <a:t>Save energy</a:t>
            </a:r>
            <a:endParaRPr lang="en-US"/>
          </a:p>
        </p:txBody>
      </p:sp>
      <p:sp>
        <p:nvSpPr>
          <p:cNvPr id="13" name="TextBox 12"/>
          <p:cNvSpPr txBox="1"/>
          <p:nvPr/>
        </p:nvSpPr>
        <p:spPr>
          <a:xfrm>
            <a:off x="3723861" y="4969565"/>
            <a:ext cx="939424" cy="646331"/>
          </a:xfrm>
          <a:prstGeom prst="rect">
            <a:avLst/>
          </a:prstGeom>
          <a:noFill/>
        </p:spPr>
        <p:txBody>
          <a:bodyPr wrap="none" rtlCol="0">
            <a:spAutoFit/>
          </a:bodyPr>
          <a:lstStyle/>
          <a:p>
            <a:r>
              <a:rPr lang="en-US" dirty="0" smtClean="0"/>
              <a:t>Recycle </a:t>
            </a:r>
            <a:br>
              <a:rPr lang="en-US" dirty="0" smtClean="0"/>
            </a:br>
            <a:r>
              <a:rPr lang="en-US" dirty="0" smtClean="0"/>
              <a:t>Projects</a:t>
            </a:r>
            <a:endParaRPr lang="en-US" dirty="0"/>
          </a:p>
        </p:txBody>
      </p:sp>
      <p:sp>
        <p:nvSpPr>
          <p:cNvPr id="14" name="TextBox 13"/>
          <p:cNvSpPr txBox="1"/>
          <p:nvPr/>
        </p:nvSpPr>
        <p:spPr>
          <a:xfrm>
            <a:off x="5155096" y="4969565"/>
            <a:ext cx="1161087" cy="646331"/>
          </a:xfrm>
          <a:prstGeom prst="rect">
            <a:avLst/>
          </a:prstGeom>
          <a:noFill/>
        </p:spPr>
        <p:txBody>
          <a:bodyPr wrap="none" rtlCol="0">
            <a:spAutoFit/>
          </a:bodyPr>
          <a:lstStyle/>
          <a:p>
            <a:r>
              <a:rPr lang="en-US" dirty="0" smtClean="0"/>
              <a:t>Conserve</a:t>
            </a:r>
            <a:br>
              <a:rPr lang="en-US" dirty="0" smtClean="0"/>
            </a:br>
            <a:r>
              <a:rPr lang="en-US" dirty="0" smtClean="0"/>
              <a:t>fossil fuels</a:t>
            </a:r>
            <a:endParaRPr lang="en-US" dirty="0"/>
          </a:p>
        </p:txBody>
      </p:sp>
      <p:cxnSp>
        <p:nvCxnSpPr>
          <p:cNvPr id="20" name="Straight Arrow Connector 19"/>
          <p:cNvCxnSpPr/>
          <p:nvPr/>
        </p:nvCxnSpPr>
        <p:spPr>
          <a:xfrm flipH="1" flipV="1">
            <a:off x="2870503" y="3329318"/>
            <a:ext cx="1229090" cy="46034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477819" y="3536331"/>
            <a:ext cx="812299" cy="2641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477819" y="4273528"/>
            <a:ext cx="812299" cy="3863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3592921" y="4216953"/>
            <a:ext cx="506672" cy="1955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353489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948" y="0"/>
            <a:ext cx="8229600" cy="812040"/>
          </a:xfrm>
        </p:spPr>
        <p:txBody>
          <a:bodyPr>
            <a:normAutofit/>
          </a:bodyPr>
          <a:lstStyle/>
          <a:p>
            <a:r>
              <a:rPr lang="en-US" sz="2800" dirty="0" smtClean="0">
                <a:solidFill>
                  <a:srgbClr val="008000"/>
                </a:solidFill>
              </a:rPr>
              <a:t>Terms: “Click” on the link</a:t>
            </a:r>
            <a:endParaRPr lang="en-US" sz="2800" dirty="0">
              <a:solidFill>
                <a:srgbClr val="008000"/>
              </a:solidFill>
            </a:endParaRPr>
          </a:p>
        </p:txBody>
      </p:sp>
      <p:sp>
        <p:nvSpPr>
          <p:cNvPr id="3" name="Content Placeholder 2"/>
          <p:cNvSpPr>
            <a:spLocks noGrp="1"/>
          </p:cNvSpPr>
          <p:nvPr>
            <p:ph idx="1"/>
          </p:nvPr>
        </p:nvSpPr>
        <p:spPr>
          <a:xfrm>
            <a:off x="99392" y="1050579"/>
            <a:ext cx="8143460" cy="3833191"/>
          </a:xfrm>
        </p:spPr>
        <p:txBody>
          <a:bodyPr>
            <a:noAutofit/>
          </a:bodyPr>
          <a:lstStyle/>
          <a:p>
            <a:r>
              <a:rPr lang="en-US" sz="1800" u="sng" dirty="0">
                <a:hlinkClick r:id="rId3"/>
              </a:rPr>
              <a:t>Green house gases</a:t>
            </a:r>
            <a:r>
              <a:rPr lang="en-US" sz="1800" dirty="0"/>
              <a:t>:  </a:t>
            </a:r>
            <a:r>
              <a:rPr lang="en-US" sz="1800" dirty="0" smtClean="0"/>
              <a:t>In addition to </a:t>
            </a:r>
            <a:r>
              <a:rPr lang="en-US" sz="1800" dirty="0"/>
              <a:t>CO</a:t>
            </a:r>
            <a:r>
              <a:rPr lang="en-US" sz="1800" baseline="-25000" dirty="0"/>
              <a:t>2</a:t>
            </a:r>
            <a:r>
              <a:rPr lang="en-US" sz="1800" dirty="0"/>
              <a:t> (carbon dioxide) there are other greenhouse gases. </a:t>
            </a:r>
            <a:r>
              <a:rPr lang="en-US" sz="1800" dirty="0" smtClean="0"/>
              <a:t>These gases </a:t>
            </a:r>
            <a:r>
              <a:rPr lang="en-US" sz="1800" dirty="0"/>
              <a:t>include water vapor, methane, nitrous oxide, and </a:t>
            </a:r>
            <a:r>
              <a:rPr lang="en-US" sz="1800" dirty="0" smtClean="0"/>
              <a:t>ozone.</a:t>
            </a:r>
            <a:endParaRPr lang="en-US" sz="1800" dirty="0"/>
          </a:p>
          <a:p>
            <a:pPr marL="0" indent="0">
              <a:buNone/>
            </a:pPr>
            <a:r>
              <a:rPr lang="en-US" sz="1800" dirty="0"/>
              <a:t> </a:t>
            </a:r>
          </a:p>
          <a:p>
            <a:r>
              <a:rPr lang="en-US" sz="1800" u="sng" dirty="0">
                <a:hlinkClick r:id="rId4"/>
              </a:rPr>
              <a:t>Green house </a:t>
            </a:r>
            <a:r>
              <a:rPr lang="en-US" sz="1800" u="sng" dirty="0" smtClean="0">
                <a:hlinkClick r:id="rId4"/>
              </a:rPr>
              <a:t>effect (video)</a:t>
            </a:r>
            <a:r>
              <a:rPr lang="en-US" sz="1800" dirty="0" smtClean="0">
                <a:hlinkClick r:id="rId4"/>
              </a:rPr>
              <a:t> </a:t>
            </a:r>
            <a:r>
              <a:rPr lang="en-US" sz="1800" dirty="0"/>
              <a:t>:  During the day, the Sun shines through the atmosphere. Earth's surface warms up in the sunlight. At night, Earth's surface cools, releasing the heat back into the air. But some of the heat is trapped by the </a:t>
            </a:r>
            <a:r>
              <a:rPr lang="en-US" sz="1800" b="1" u="sng" dirty="0">
                <a:solidFill>
                  <a:srgbClr val="008000"/>
                </a:solidFill>
              </a:rPr>
              <a:t>greenhouse gases</a:t>
            </a:r>
            <a:r>
              <a:rPr lang="en-US" sz="1800" dirty="0">
                <a:solidFill>
                  <a:srgbClr val="008000"/>
                </a:solidFill>
              </a:rPr>
              <a:t> </a:t>
            </a:r>
            <a:r>
              <a:rPr lang="en-US" sz="1800" dirty="0"/>
              <a:t>in the atmosphere.  That's what keeps our Earth a warm and cozy 59 degrees Fahrenheit, on average. </a:t>
            </a:r>
          </a:p>
          <a:p>
            <a:pPr marL="0" indent="0">
              <a:buNone/>
            </a:pPr>
            <a:r>
              <a:rPr lang="en-US" sz="1800" dirty="0"/>
              <a:t> </a:t>
            </a:r>
          </a:p>
          <a:p>
            <a:r>
              <a:rPr lang="en-US" sz="1800" dirty="0" smtClean="0">
                <a:hlinkClick r:id="rId5"/>
              </a:rPr>
              <a:t>Climate vs. Weather:</a:t>
            </a:r>
            <a:r>
              <a:rPr lang="en-US" sz="1800" u="sng" dirty="0" smtClean="0"/>
              <a:t> </a:t>
            </a:r>
            <a:r>
              <a:rPr lang="en-US" sz="1800" dirty="0" smtClean="0"/>
              <a:t>  </a:t>
            </a:r>
            <a:r>
              <a:rPr lang="en-US" sz="1800" b="1" u="sng" dirty="0" smtClean="0">
                <a:solidFill>
                  <a:srgbClr val="008000"/>
                </a:solidFill>
              </a:rPr>
              <a:t>Weather</a:t>
            </a:r>
            <a:r>
              <a:rPr lang="en-US" sz="1800" dirty="0" smtClean="0"/>
              <a:t> </a:t>
            </a:r>
            <a:r>
              <a:rPr lang="en-US" sz="1800" dirty="0"/>
              <a:t>is </a:t>
            </a:r>
            <a:r>
              <a:rPr lang="en-US" sz="1800" dirty="0" smtClean="0"/>
              <a:t>what the atmospheric conditions are over </a:t>
            </a:r>
            <a:r>
              <a:rPr lang="en-US" sz="1800" dirty="0"/>
              <a:t>a short period of time, and </a:t>
            </a:r>
            <a:r>
              <a:rPr lang="en-US" sz="1800" b="1" u="sng" dirty="0">
                <a:solidFill>
                  <a:srgbClr val="008000"/>
                </a:solidFill>
              </a:rPr>
              <a:t>climate</a:t>
            </a:r>
            <a:r>
              <a:rPr lang="en-US" sz="1800" dirty="0"/>
              <a:t> is </a:t>
            </a:r>
            <a:r>
              <a:rPr lang="en-US" sz="1800" dirty="0" smtClean="0"/>
              <a:t>how the atmospheric  “behaves” over </a:t>
            </a:r>
            <a:r>
              <a:rPr lang="en-US" sz="1800" dirty="0"/>
              <a:t>relatively long periods of time</a:t>
            </a:r>
            <a:r>
              <a:rPr lang="en-US" sz="1800" dirty="0" smtClean="0"/>
              <a:t>. In other words, the difference is a matter of time. </a:t>
            </a:r>
          </a:p>
          <a:p>
            <a:endParaRPr lang="en-US" sz="1800" dirty="0" smtClean="0"/>
          </a:p>
          <a:p>
            <a:r>
              <a:rPr lang="en-US" sz="1800" dirty="0" smtClean="0">
                <a:hlinkClick r:id="rId6"/>
              </a:rPr>
              <a:t>Climate Change</a:t>
            </a:r>
            <a:r>
              <a:rPr lang="en-US" sz="1800" dirty="0" smtClean="0"/>
              <a:t>:  </a:t>
            </a:r>
            <a:r>
              <a:rPr lang="en-US" sz="1800" dirty="0"/>
              <a:t>Climate change is a long-term shift in the statistics of the weather (including its averages</a:t>
            </a:r>
            <a:r>
              <a:rPr lang="en-US" sz="1800" dirty="0" smtClean="0"/>
              <a:t>) for a given place and time of year. </a:t>
            </a:r>
            <a:r>
              <a:rPr lang="en-US" sz="1800" dirty="0"/>
              <a:t/>
            </a:r>
            <a:br>
              <a:rPr lang="en-US" sz="1800" dirty="0"/>
            </a:br>
            <a:r>
              <a:rPr lang="en-US" sz="1800" dirty="0"/>
              <a:t> </a:t>
            </a:r>
            <a:endParaRPr lang="en-US" sz="1800" dirty="0" smtClean="0"/>
          </a:p>
          <a:p>
            <a:r>
              <a:rPr lang="en-US" sz="1800" dirty="0" smtClean="0">
                <a:hlinkClick r:id="rId7"/>
              </a:rPr>
              <a:t>Global Warming</a:t>
            </a:r>
            <a:r>
              <a:rPr lang="en-US" sz="1800" dirty="0" smtClean="0"/>
              <a:t>:  An increase in Earth’s average surface temperature due to rising levels of greenhouse gases.</a:t>
            </a:r>
          </a:p>
        </p:txBody>
      </p:sp>
    </p:spTree>
    <p:extLst>
      <p:ext uri="{BB962C8B-B14F-4D97-AF65-F5344CB8AC3E}">
        <p14:creationId xmlns:p14="http://schemas.microsoft.com/office/powerpoint/2010/main" val="16229695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9399" y="2372825"/>
            <a:ext cx="6397887" cy="3758393"/>
          </a:xfrm>
        </p:spPr>
        <p:txBody>
          <a:bodyPr>
            <a:noAutofit/>
          </a:bodyPr>
          <a:lstStyle/>
          <a:p>
            <a:pPr marL="0" indent="0" algn="just">
              <a:buNone/>
            </a:pPr>
            <a:r>
              <a:rPr lang="en-US" sz="2000" b="1" dirty="0" smtClean="0"/>
              <a:t>Activity 1 </a:t>
            </a:r>
            <a:r>
              <a:rPr lang="en-US" sz="2000" dirty="0" smtClean="0"/>
              <a:t>begins when leaders show two dolls to the girls. As with the </a:t>
            </a:r>
            <a:r>
              <a:rPr lang="en-US" sz="2000" dirty="0" smtClean="0">
                <a:hlinkClick r:id="" action="ppaction://hlinkshowjump?jump=previousslide"/>
              </a:rPr>
              <a:t>elephant image</a:t>
            </a:r>
            <a:r>
              <a:rPr lang="en-US" sz="2000" dirty="0" smtClean="0"/>
              <a:t>s, the dolls are helpful in communicating the idea of </a:t>
            </a:r>
            <a:r>
              <a:rPr lang="en-US" sz="2000" b="1" i="1" dirty="0" smtClean="0"/>
              <a:t>“scale</a:t>
            </a:r>
            <a:r>
              <a:rPr lang="en-US" sz="2000" dirty="0" smtClean="0"/>
              <a:t>”. (Note: </a:t>
            </a:r>
            <a:r>
              <a:rPr lang="en-US" sz="2000" i="1" dirty="0"/>
              <a:t>Scale</a:t>
            </a:r>
            <a:r>
              <a:rPr lang="en-US" sz="2000" dirty="0"/>
              <a:t> Is defined as the size of an object in relation to another object.) </a:t>
            </a:r>
            <a:r>
              <a:rPr lang="en-US" sz="2000" dirty="0" smtClean="0"/>
              <a:t/>
            </a:r>
            <a:br>
              <a:rPr lang="en-US" sz="2000" dirty="0" smtClean="0"/>
            </a:br>
            <a:r>
              <a:rPr lang="en-US" sz="2000" dirty="0" smtClean="0"/>
              <a:t/>
            </a:r>
            <a:br>
              <a:rPr lang="en-US" sz="2000" dirty="0" smtClean="0"/>
            </a:br>
            <a:r>
              <a:rPr lang="en-US" sz="2000" dirty="0" smtClean="0"/>
              <a:t>Note the dolls have several shared features – hair, legs, arms and also</a:t>
            </a:r>
            <a:r>
              <a:rPr lang="en-US" sz="2000" dirty="0"/>
              <a:t> </a:t>
            </a:r>
            <a:r>
              <a:rPr lang="en-US" sz="2000" dirty="0" smtClean="0"/>
              <a:t>height. In this example, the large doll is </a:t>
            </a:r>
            <a:r>
              <a:rPr lang="en-US" sz="2000" i="1" dirty="0" smtClean="0"/>
              <a:t>about</a:t>
            </a:r>
            <a:r>
              <a:rPr lang="en-US" sz="2000" dirty="0" smtClean="0"/>
              <a:t> five times taller than the small doll and clothing items reflect this relative size difference. For instance, shoes on the small doll won’t fit the feet of the large doll. </a:t>
            </a:r>
            <a:r>
              <a:rPr lang="en-US" sz="2000" dirty="0"/>
              <a:t> </a:t>
            </a:r>
            <a:r>
              <a:rPr lang="en-US" sz="2000" dirty="0" smtClean="0"/>
              <a:t> </a:t>
            </a:r>
            <a:br>
              <a:rPr lang="en-US" sz="2000" dirty="0" smtClean="0"/>
            </a:br>
            <a:r>
              <a:rPr lang="en-US" sz="2000" dirty="0" smtClean="0"/>
              <a:t>                 </a:t>
            </a:r>
            <a:r>
              <a:rPr lang="en-US" sz="2000" b="1" dirty="0" smtClean="0"/>
              <a:t>Clothing is scaled to fit the size of each doll.</a:t>
            </a:r>
          </a:p>
        </p:txBody>
      </p:sp>
      <p:grpSp>
        <p:nvGrpSpPr>
          <p:cNvPr id="2" name="Group 1"/>
          <p:cNvGrpSpPr/>
          <p:nvPr/>
        </p:nvGrpSpPr>
        <p:grpSpPr>
          <a:xfrm>
            <a:off x="6667286" y="1945589"/>
            <a:ext cx="2132060" cy="3410829"/>
            <a:chOff x="6663126" y="1989625"/>
            <a:chExt cx="2132060" cy="3410829"/>
          </a:xfrm>
        </p:grpSpPr>
        <p:pic>
          <p:nvPicPr>
            <p:cNvPr id="4" name="Picture 3" descr="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702" y="1989625"/>
              <a:ext cx="1978484" cy="3410829"/>
            </a:xfrm>
            <a:prstGeom prst="rect">
              <a:avLst/>
            </a:prstGeom>
          </p:spPr>
        </p:pic>
        <p:pic>
          <p:nvPicPr>
            <p:cNvPr id="5" name="Picture 4" descr="Rul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126" y="2206358"/>
              <a:ext cx="395416" cy="3155612"/>
            </a:xfrm>
            <a:prstGeom prst="rect">
              <a:avLst/>
            </a:prstGeom>
          </p:spPr>
        </p:pic>
      </p:grpSp>
      <p:sp>
        <p:nvSpPr>
          <p:cNvPr id="6" name="TextBox 5"/>
          <p:cNvSpPr txBox="1"/>
          <p:nvPr/>
        </p:nvSpPr>
        <p:spPr>
          <a:xfrm>
            <a:off x="486016" y="695606"/>
            <a:ext cx="5936889" cy="1477328"/>
          </a:xfrm>
          <a:prstGeom prst="rect">
            <a:avLst/>
          </a:prstGeom>
          <a:noFill/>
          <a:ln>
            <a:solidFill>
              <a:schemeClr val="tx1"/>
            </a:solidFill>
          </a:ln>
        </p:spPr>
        <p:txBody>
          <a:bodyPr wrap="square" rtlCol="0">
            <a:spAutoFit/>
          </a:bodyPr>
          <a:lstStyle/>
          <a:p>
            <a:r>
              <a:rPr lang="en-US" b="1" dirty="0" smtClean="0"/>
              <a:t>Materials-in-Brief: </a:t>
            </a:r>
          </a:p>
          <a:p>
            <a:r>
              <a:rPr lang="en-US" b="1" dirty="0" smtClean="0"/>
              <a:t>	</a:t>
            </a:r>
            <a:r>
              <a:rPr lang="en-US" b="1" dirty="0" smtClean="0">
                <a:solidFill>
                  <a:srgbClr val="0000FF"/>
                </a:solidFill>
              </a:rPr>
              <a:t> 2 -	dolls or action figures</a:t>
            </a:r>
          </a:p>
          <a:p>
            <a:r>
              <a:rPr lang="en-US" b="1" dirty="0" smtClean="0"/>
              <a:t>	</a:t>
            </a:r>
            <a:r>
              <a:rPr lang="en-US" dirty="0" smtClean="0"/>
              <a:t> 10 - scaled objects representing inner and outer planets</a:t>
            </a:r>
          </a:p>
          <a:p>
            <a:r>
              <a:rPr lang="en-US" dirty="0" smtClean="0"/>
              <a:t>	 2- 	labeled balls: </a:t>
            </a:r>
            <a:br>
              <a:rPr lang="en-US" dirty="0" smtClean="0"/>
            </a:br>
            <a:r>
              <a:rPr lang="en-US" dirty="0"/>
              <a:t> </a:t>
            </a:r>
            <a:r>
              <a:rPr lang="en-US" dirty="0" smtClean="0"/>
              <a:t>		</a:t>
            </a:r>
            <a:r>
              <a:rPr lang="en-US" i="1" dirty="0" smtClean="0"/>
              <a:t>Earth;  </a:t>
            </a:r>
            <a:r>
              <a:rPr lang="en-US" dirty="0" smtClean="0"/>
              <a:t> </a:t>
            </a:r>
            <a:r>
              <a:rPr lang="en-US" i="1" dirty="0"/>
              <a:t>Mars – </a:t>
            </a:r>
            <a:r>
              <a:rPr lang="en-US" dirty="0"/>
              <a:t>½ diameter of </a:t>
            </a:r>
            <a:r>
              <a:rPr lang="en-US" i="1" dirty="0"/>
              <a:t>Earth’s </a:t>
            </a:r>
            <a:r>
              <a:rPr lang="en-US" dirty="0" smtClean="0"/>
              <a:t>ball</a:t>
            </a:r>
          </a:p>
        </p:txBody>
      </p:sp>
      <p:sp>
        <p:nvSpPr>
          <p:cNvPr id="10" name="Title 1"/>
          <p:cNvSpPr>
            <a:spLocks noGrp="1"/>
          </p:cNvSpPr>
          <p:nvPr>
            <p:ph type="title"/>
          </p:nvPr>
        </p:nvSpPr>
        <p:spPr>
          <a:xfrm>
            <a:off x="128292" y="14047"/>
            <a:ext cx="8947903" cy="614509"/>
          </a:xfrm>
        </p:spPr>
        <p:txBody>
          <a:bodyPr>
            <a:normAutofit/>
          </a:bodyPr>
          <a:lstStyle/>
          <a:p>
            <a:pPr marL="0" indent="0" algn="l"/>
            <a:r>
              <a:rPr lang="en-US" sz="2000" b="1" dirty="0" smtClean="0"/>
              <a:t>Activity 1:  </a:t>
            </a:r>
            <a:r>
              <a:rPr lang="en-US" sz="2000" dirty="0" smtClean="0">
                <a:solidFill>
                  <a:srgbClr val="FFFF00"/>
                </a:solidFill>
              </a:rPr>
              <a:t>A </a:t>
            </a:r>
            <a:r>
              <a:rPr lang="en-US" sz="2000" dirty="0">
                <a:solidFill>
                  <a:srgbClr val="FFFF00"/>
                </a:solidFill>
              </a:rPr>
              <a:t>Scale Model of the Inner Solar System</a:t>
            </a:r>
          </a:p>
        </p:txBody>
      </p:sp>
      <p:pic>
        <p:nvPicPr>
          <p:cNvPr id="7" name="Picture 6" descr="GGTM_patch-300x2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8" name="TextBox 7"/>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1:  Scale Model of Solar System </a:t>
            </a:r>
            <a:r>
              <a:rPr lang="en-US" sz="1000" i="1" dirty="0" smtClean="0"/>
              <a:t>[</a:t>
            </a:r>
            <a:r>
              <a:rPr lang="en-US" sz="1000" i="1" dirty="0"/>
              <a:t>Adult] </a:t>
            </a:r>
            <a:endParaRPr lang="en-US" sz="1000" dirty="0"/>
          </a:p>
        </p:txBody>
      </p:sp>
    </p:spTree>
    <p:extLst>
      <p:ext uri="{BB962C8B-B14F-4D97-AF65-F5344CB8AC3E}">
        <p14:creationId xmlns:p14="http://schemas.microsoft.com/office/powerpoint/2010/main" val="6986514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u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425" y="4956303"/>
            <a:ext cx="2316030" cy="1169904"/>
          </a:xfrm>
          <a:prstGeom prst="rect">
            <a:avLst/>
          </a:prstGeom>
        </p:spPr>
      </p:pic>
      <p:sp>
        <p:nvSpPr>
          <p:cNvPr id="3" name="Content Placeholder 2"/>
          <p:cNvSpPr>
            <a:spLocks noGrp="1"/>
          </p:cNvSpPr>
          <p:nvPr>
            <p:ph idx="1"/>
          </p:nvPr>
        </p:nvSpPr>
        <p:spPr>
          <a:xfrm>
            <a:off x="272834" y="474691"/>
            <a:ext cx="8553476" cy="1738853"/>
          </a:xfrm>
        </p:spPr>
        <p:txBody>
          <a:bodyPr>
            <a:noAutofit/>
          </a:bodyPr>
          <a:lstStyle/>
          <a:p>
            <a:pPr marL="0" indent="0">
              <a:buNone/>
            </a:pPr>
            <a:r>
              <a:rPr lang="en-US" sz="1900" dirty="0" smtClean="0"/>
              <a:t>In </a:t>
            </a:r>
            <a:r>
              <a:rPr lang="en-US" sz="1900" b="1" dirty="0" smtClean="0"/>
              <a:t>Part 2, </a:t>
            </a:r>
            <a:r>
              <a:rPr lang="en-US" sz="1900" dirty="0"/>
              <a:t>girls walk a </a:t>
            </a:r>
            <a:r>
              <a:rPr lang="en-US" sz="1900" b="1" dirty="0" smtClean="0"/>
              <a:t>scale </a:t>
            </a:r>
            <a:r>
              <a:rPr lang="en-US" sz="1900" b="1" dirty="0"/>
              <a:t>model </a:t>
            </a:r>
            <a:r>
              <a:rPr lang="en-US" sz="1900" dirty="0"/>
              <a:t>of our </a:t>
            </a:r>
            <a:r>
              <a:rPr lang="en-US" sz="1900" b="1" dirty="0"/>
              <a:t>Solar </a:t>
            </a:r>
            <a:r>
              <a:rPr lang="en-US" sz="1900" b="1" dirty="0" smtClean="0"/>
              <a:t>System</a:t>
            </a:r>
            <a:r>
              <a:rPr lang="en-US" sz="1900" dirty="0" smtClean="0"/>
              <a:t>.  Our Solar System is </a:t>
            </a:r>
            <a:br>
              <a:rPr lang="en-US" sz="1900" dirty="0" smtClean="0"/>
            </a:br>
            <a:r>
              <a:rPr lang="en-US" sz="1900" i="1" dirty="0" smtClean="0"/>
              <a:t>so large</a:t>
            </a:r>
            <a:r>
              <a:rPr lang="en-US" sz="1900" dirty="0" smtClean="0"/>
              <a:t> that looking at the actual values for plant sizes</a:t>
            </a:r>
            <a:r>
              <a:rPr lang="en-US" sz="1900" dirty="0"/>
              <a:t> </a:t>
            </a:r>
            <a:r>
              <a:rPr lang="en-US" sz="1900" dirty="0" smtClean="0"/>
              <a:t>and the distances </a:t>
            </a:r>
            <a:br>
              <a:rPr lang="en-US" sz="1900" dirty="0" smtClean="0"/>
            </a:br>
            <a:r>
              <a:rPr lang="en-US" sz="1900" dirty="0" smtClean="0"/>
              <a:t>between planets and our Sun are just too hard to visualize. The activity’s </a:t>
            </a:r>
            <a:r>
              <a:rPr lang="en-US" sz="1900" b="1" dirty="0" smtClean="0"/>
              <a:t>scale model values </a:t>
            </a:r>
            <a:r>
              <a:rPr lang="en-US" sz="1900" dirty="0" smtClean="0"/>
              <a:t>are </a:t>
            </a:r>
            <a:r>
              <a:rPr lang="en-US" sz="1900" dirty="0"/>
              <a:t>calculated </a:t>
            </a:r>
            <a:r>
              <a:rPr lang="en-US" sz="1900" dirty="0" smtClean="0"/>
              <a:t>by first assigning 20 cm (about 8 inches) to the Sun’s diameter. Our </a:t>
            </a:r>
            <a:r>
              <a:rPr lang="en-US" sz="1900" b="1" dirty="0" smtClean="0"/>
              <a:t>Solar System model </a:t>
            </a:r>
            <a:r>
              <a:rPr lang="en-US" sz="1900" dirty="0" smtClean="0"/>
              <a:t>is to scale</a:t>
            </a:r>
            <a:r>
              <a:rPr lang="en-US" sz="1900" dirty="0"/>
              <a:t> </a:t>
            </a:r>
            <a:r>
              <a:rPr lang="en-US" sz="1900" dirty="0" smtClean="0"/>
              <a:t>for </a:t>
            </a:r>
            <a:r>
              <a:rPr lang="en-US" sz="1900" i="1" dirty="0" smtClean="0"/>
              <a:t>planet diameters </a:t>
            </a:r>
            <a:r>
              <a:rPr lang="en-US" sz="1900" dirty="0" smtClean="0"/>
              <a:t>as well as </a:t>
            </a:r>
            <a:r>
              <a:rPr lang="en-US" sz="1900" i="1" dirty="0" smtClean="0"/>
              <a:t>all distances</a:t>
            </a:r>
            <a:r>
              <a:rPr lang="en-US" sz="1900" dirty="0"/>
              <a:t>. These calculations appear in </a:t>
            </a:r>
            <a:r>
              <a:rPr lang="en-US" sz="1900" dirty="0" smtClean="0"/>
              <a:t>Activity I directions</a:t>
            </a:r>
            <a:r>
              <a:rPr lang="en-US" sz="1900" dirty="0"/>
              <a:t>. </a:t>
            </a:r>
            <a:endParaRPr lang="en-US" sz="1900" dirty="0" smtClean="0"/>
          </a:p>
        </p:txBody>
      </p:sp>
      <p:sp>
        <p:nvSpPr>
          <p:cNvPr id="7" name="Title 1"/>
          <p:cNvSpPr>
            <a:spLocks noGrp="1"/>
          </p:cNvSpPr>
          <p:nvPr>
            <p:ph type="title"/>
          </p:nvPr>
        </p:nvSpPr>
        <p:spPr>
          <a:xfrm>
            <a:off x="98929" y="14047"/>
            <a:ext cx="8977266" cy="614509"/>
          </a:xfrm>
        </p:spPr>
        <p:txBody>
          <a:bodyPr>
            <a:normAutofit/>
          </a:bodyPr>
          <a:lstStyle/>
          <a:p>
            <a:pPr marL="0" indent="0" algn="l"/>
            <a:r>
              <a:rPr lang="en-US" sz="2000" b="1" dirty="0" smtClean="0"/>
              <a:t>Activity 1:  </a:t>
            </a:r>
            <a:r>
              <a:rPr lang="en-US" sz="2000" dirty="0" smtClean="0">
                <a:solidFill>
                  <a:srgbClr val="FFFF00"/>
                </a:solidFill>
              </a:rPr>
              <a:t>A </a:t>
            </a:r>
            <a:r>
              <a:rPr lang="en-US" sz="2000" dirty="0">
                <a:solidFill>
                  <a:srgbClr val="FFFF00"/>
                </a:solidFill>
              </a:rPr>
              <a:t>Scale Model of the Inner Solar System</a:t>
            </a:r>
          </a:p>
        </p:txBody>
      </p:sp>
      <p:pic>
        <p:nvPicPr>
          <p:cNvPr id="8" name="Picture 7" descr="GGTM_patch-300x21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4910" y="117761"/>
            <a:ext cx="1282038" cy="901700"/>
          </a:xfrm>
          <a:prstGeom prst="rect">
            <a:avLst/>
          </a:prstGeom>
        </p:spPr>
      </p:pic>
      <p:sp>
        <p:nvSpPr>
          <p:cNvPr id="9" name="TextBox 8"/>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1:  Scale Model of Solar System </a:t>
            </a:r>
            <a:r>
              <a:rPr lang="en-US" sz="1000" i="1" dirty="0" smtClean="0"/>
              <a:t>[</a:t>
            </a:r>
            <a:r>
              <a:rPr lang="en-US" sz="1000" i="1" dirty="0"/>
              <a:t>Adult] </a:t>
            </a:r>
            <a:endParaRPr lang="en-US" sz="1000" dirty="0"/>
          </a:p>
        </p:txBody>
      </p:sp>
      <p:sp>
        <p:nvSpPr>
          <p:cNvPr id="5" name="TextBox 4"/>
          <p:cNvSpPr txBox="1"/>
          <p:nvPr/>
        </p:nvSpPr>
        <p:spPr>
          <a:xfrm>
            <a:off x="272834" y="5448864"/>
            <a:ext cx="2217374" cy="461665"/>
          </a:xfrm>
          <a:prstGeom prst="rect">
            <a:avLst/>
          </a:prstGeom>
          <a:noFill/>
        </p:spPr>
        <p:txBody>
          <a:bodyPr wrap="none" rtlCol="0">
            <a:spAutoFit/>
          </a:bodyPr>
          <a:lstStyle/>
          <a:p>
            <a:r>
              <a:rPr lang="en-US" sz="1400" dirty="0" smtClean="0">
                <a:solidFill>
                  <a:srgbClr val="008000"/>
                </a:solidFill>
              </a:rPr>
              <a:t>I</a:t>
            </a:r>
            <a:r>
              <a:rPr lang="en-US" sz="1000" dirty="0" smtClean="0">
                <a:solidFill>
                  <a:srgbClr val="008000"/>
                </a:solidFill>
              </a:rPr>
              <a:t>mage credit:  University of Tennessee,</a:t>
            </a:r>
            <a:br>
              <a:rPr lang="en-US" sz="1000" dirty="0" smtClean="0">
                <a:solidFill>
                  <a:srgbClr val="008000"/>
                </a:solidFill>
              </a:rPr>
            </a:br>
            <a:r>
              <a:rPr lang="en-US" sz="1000" dirty="0" smtClean="0">
                <a:solidFill>
                  <a:srgbClr val="008000"/>
                </a:solidFill>
              </a:rPr>
              <a:t> Knoxville, Astronomy &amp; Physics</a:t>
            </a:r>
            <a:endParaRPr lang="en-US" sz="1000" dirty="0">
              <a:solidFill>
                <a:srgbClr val="008000"/>
              </a:solidFill>
            </a:endParaRPr>
          </a:p>
        </p:txBody>
      </p:sp>
      <p:sp>
        <p:nvSpPr>
          <p:cNvPr id="6" name="TextBox 5"/>
          <p:cNvSpPr txBox="1"/>
          <p:nvPr/>
        </p:nvSpPr>
        <p:spPr>
          <a:xfrm>
            <a:off x="5565899" y="2284066"/>
            <a:ext cx="3421049" cy="2723823"/>
          </a:xfrm>
          <a:prstGeom prst="rect">
            <a:avLst/>
          </a:prstGeom>
          <a:noFill/>
        </p:spPr>
        <p:txBody>
          <a:bodyPr wrap="square" rtlCol="0">
            <a:spAutoFit/>
          </a:bodyPr>
          <a:lstStyle/>
          <a:p>
            <a:pPr algn="just"/>
            <a:r>
              <a:rPr lang="en-US" sz="1900" dirty="0" smtClean="0"/>
              <a:t>Imagine </a:t>
            </a:r>
            <a:r>
              <a:rPr lang="en-US" sz="1900" dirty="0"/>
              <a:t>the yellow half </a:t>
            </a:r>
            <a:r>
              <a:rPr lang="en-US" sz="1900" dirty="0" smtClean="0"/>
              <a:t>circle </a:t>
            </a:r>
            <a:r>
              <a:rPr lang="en-US" sz="1900" dirty="0"/>
              <a:t>represents our </a:t>
            </a:r>
            <a:r>
              <a:rPr lang="en-US" sz="1900" dirty="0" smtClean="0"/>
              <a:t>Sun’s diameter.  The colored dots are the diameters for each planet </a:t>
            </a:r>
            <a:r>
              <a:rPr lang="en-US" sz="1900" b="1" dirty="0" smtClean="0"/>
              <a:t>scaled</a:t>
            </a:r>
            <a:r>
              <a:rPr lang="en-US" sz="1900" dirty="0" smtClean="0"/>
              <a:t> to the yellow half circle. </a:t>
            </a:r>
            <a:r>
              <a:rPr lang="en-US" sz="1900" u="sng" dirty="0" smtClean="0"/>
              <a:t>As with the elephant photos</a:t>
            </a:r>
            <a:r>
              <a:rPr lang="en-US" sz="1900" dirty="0" smtClean="0"/>
              <a:t>, no matter how large or small we make the graphic, the colored </a:t>
            </a:r>
            <a:r>
              <a:rPr lang="en-US" sz="1900" b="1" u="sng" dirty="0" smtClean="0"/>
              <a:t>dot size relationships remain the same.</a:t>
            </a:r>
            <a:endParaRPr lang="en-US" sz="1900" dirty="0" smtClean="0"/>
          </a:p>
        </p:txBody>
      </p:sp>
      <p:grpSp>
        <p:nvGrpSpPr>
          <p:cNvPr id="32" name="Group 31"/>
          <p:cNvGrpSpPr/>
          <p:nvPr/>
        </p:nvGrpSpPr>
        <p:grpSpPr>
          <a:xfrm>
            <a:off x="73573" y="2668445"/>
            <a:ext cx="5480236" cy="3011251"/>
            <a:chOff x="59222" y="2247639"/>
            <a:chExt cx="5815307" cy="3252300"/>
          </a:xfrm>
        </p:grpSpPr>
        <p:pic>
          <p:nvPicPr>
            <p:cNvPr id="2" name="Picture 1" descr="solarsys_radii.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22" y="2247639"/>
              <a:ext cx="5815307" cy="3252300"/>
            </a:xfrm>
            <a:prstGeom prst="rect">
              <a:avLst/>
            </a:prstGeom>
          </p:spPr>
        </p:pic>
        <p:sp>
          <p:nvSpPr>
            <p:cNvPr id="18" name="TextBox 17"/>
            <p:cNvSpPr txBox="1"/>
            <p:nvPr/>
          </p:nvSpPr>
          <p:spPr>
            <a:xfrm>
              <a:off x="272834" y="4943648"/>
              <a:ext cx="5500296" cy="369332"/>
            </a:xfrm>
            <a:prstGeom prst="rect">
              <a:avLst/>
            </a:prstGeom>
            <a:solidFill>
              <a:schemeClr val="accent6">
                <a:lumMod val="75000"/>
              </a:schemeClr>
            </a:solidFill>
          </p:spPr>
          <p:txBody>
            <a:bodyPr wrap="square" rtlCol="0">
              <a:spAutoFit/>
            </a:bodyPr>
            <a:lstStyle/>
            <a:p>
              <a:r>
                <a:rPr lang="en-US" dirty="0" smtClean="0"/>
                <a:t>                                      </a:t>
              </a:r>
              <a:r>
                <a:rPr lang="en-US" b="1" dirty="0" smtClean="0"/>
                <a:t> </a:t>
              </a:r>
              <a:r>
                <a:rPr lang="en-US" b="1" dirty="0" smtClean="0">
                  <a:solidFill>
                    <a:srgbClr val="008000"/>
                  </a:solidFill>
                </a:rPr>
                <a:t>Sun’s Diameter </a:t>
              </a:r>
              <a:endParaRPr lang="en-US" b="1" dirty="0"/>
            </a:p>
          </p:txBody>
        </p:sp>
        <p:cxnSp>
          <p:nvCxnSpPr>
            <p:cNvPr id="20" name="Straight Arrow Connector 19"/>
            <p:cNvCxnSpPr/>
            <p:nvPr/>
          </p:nvCxnSpPr>
          <p:spPr>
            <a:xfrm>
              <a:off x="3812549" y="5168635"/>
              <a:ext cx="1960581" cy="105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endCxn id="18" idx="1"/>
            </p:cNvCxnSpPr>
            <p:nvPr/>
          </p:nvCxnSpPr>
          <p:spPr>
            <a:xfrm flipH="1">
              <a:off x="272834" y="5128314"/>
              <a:ext cx="20201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5" name="Picture 14" descr="sun.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9572" y="5577115"/>
            <a:ext cx="1158015" cy="584952"/>
          </a:xfrm>
          <a:prstGeom prst="rect">
            <a:avLst/>
          </a:prstGeom>
        </p:spPr>
      </p:pic>
    </p:spTree>
    <p:extLst>
      <p:ext uri="{BB962C8B-B14F-4D97-AF65-F5344CB8AC3E}">
        <p14:creationId xmlns:p14="http://schemas.microsoft.com/office/powerpoint/2010/main" val="230738816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5" y="14047"/>
            <a:ext cx="8731286" cy="614509"/>
          </a:xfrm>
        </p:spPr>
        <p:txBody>
          <a:bodyPr>
            <a:normAutofit/>
          </a:bodyPr>
          <a:lstStyle/>
          <a:p>
            <a:pPr marL="0" indent="0" algn="l"/>
            <a:r>
              <a:rPr lang="en-US" sz="2000" b="1" dirty="0" smtClean="0"/>
              <a:t>Activity 1:  </a:t>
            </a:r>
            <a:r>
              <a:rPr lang="en-US" sz="2000" dirty="0" smtClean="0">
                <a:solidFill>
                  <a:srgbClr val="FFFF00"/>
                </a:solidFill>
              </a:rPr>
              <a:t>A </a:t>
            </a:r>
            <a:r>
              <a:rPr lang="en-US" sz="2000" dirty="0">
                <a:solidFill>
                  <a:srgbClr val="FFFF00"/>
                </a:solidFill>
              </a:rPr>
              <a:t>Scale Model of the Inner Solar System</a:t>
            </a:r>
          </a:p>
        </p:txBody>
      </p:sp>
      <p:sp>
        <p:nvSpPr>
          <p:cNvPr id="7" name="TextBox 6"/>
          <p:cNvSpPr txBox="1"/>
          <p:nvPr/>
        </p:nvSpPr>
        <p:spPr>
          <a:xfrm>
            <a:off x="1177287" y="5075193"/>
            <a:ext cx="2922870" cy="369332"/>
          </a:xfrm>
          <a:prstGeom prst="rect">
            <a:avLst/>
          </a:prstGeom>
          <a:noFill/>
          <a:ln w="19050" cmpd="sng">
            <a:solidFill>
              <a:srgbClr val="000000"/>
            </a:solidFill>
          </a:ln>
        </p:spPr>
        <p:txBody>
          <a:bodyPr wrap="none" rtlCol="0">
            <a:spAutoFit/>
          </a:bodyPr>
          <a:lstStyle/>
          <a:p>
            <a:r>
              <a:rPr lang="en-US" dirty="0" smtClean="0"/>
              <a:t>Scaled inner planet examples</a:t>
            </a:r>
            <a:endParaRPr lang="en-US" dirty="0"/>
          </a:p>
        </p:txBody>
      </p:sp>
      <p:pic>
        <p:nvPicPr>
          <p:cNvPr id="8" name="Picture 7" descr="outerplanet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4076" y="2258203"/>
            <a:ext cx="4041849" cy="2632520"/>
          </a:xfrm>
          <a:prstGeom prst="rect">
            <a:avLst/>
          </a:prstGeom>
        </p:spPr>
      </p:pic>
      <p:sp>
        <p:nvSpPr>
          <p:cNvPr id="9" name="TextBox 8"/>
          <p:cNvSpPr txBox="1"/>
          <p:nvPr/>
        </p:nvSpPr>
        <p:spPr>
          <a:xfrm>
            <a:off x="4984845" y="5002336"/>
            <a:ext cx="3770980" cy="584776"/>
          </a:xfrm>
          <a:prstGeom prst="rect">
            <a:avLst/>
          </a:prstGeom>
          <a:noFill/>
          <a:ln w="19050" cmpd="sng">
            <a:solidFill>
              <a:srgbClr val="000000"/>
            </a:solidFill>
          </a:ln>
        </p:spPr>
        <p:txBody>
          <a:bodyPr wrap="square" rtlCol="0">
            <a:spAutoFit/>
          </a:bodyPr>
          <a:lstStyle/>
          <a:p>
            <a:r>
              <a:rPr lang="en-US" dirty="0" smtClean="0"/>
              <a:t>Scaled outer planet examples </a:t>
            </a:r>
            <a:r>
              <a:rPr lang="en-US" sz="1400" dirty="0" smtClean="0"/>
              <a:t>(Pluto is a dwarf planet)</a:t>
            </a:r>
            <a:endParaRPr lang="en-US" sz="1400" dirty="0"/>
          </a:p>
        </p:txBody>
      </p:sp>
      <p:pic>
        <p:nvPicPr>
          <p:cNvPr id="11" name="Picture 10" descr="innerplanet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484" y="2258203"/>
            <a:ext cx="2863904" cy="2720708"/>
          </a:xfrm>
          <a:prstGeom prst="rect">
            <a:avLst/>
          </a:prstGeom>
        </p:spPr>
      </p:pic>
      <p:sp>
        <p:nvSpPr>
          <p:cNvPr id="10" name="TextBox 9"/>
          <p:cNvSpPr txBox="1"/>
          <p:nvPr/>
        </p:nvSpPr>
        <p:spPr>
          <a:xfrm>
            <a:off x="195075" y="628556"/>
            <a:ext cx="6032421" cy="1477328"/>
          </a:xfrm>
          <a:prstGeom prst="rect">
            <a:avLst/>
          </a:prstGeom>
          <a:noFill/>
          <a:ln>
            <a:solidFill>
              <a:schemeClr val="tx1"/>
            </a:solidFill>
          </a:ln>
        </p:spPr>
        <p:txBody>
          <a:bodyPr wrap="none" rtlCol="0">
            <a:spAutoFit/>
          </a:bodyPr>
          <a:lstStyle/>
          <a:p>
            <a:r>
              <a:rPr lang="en-US" b="1" dirty="0" smtClean="0"/>
              <a:t>Materials-in-Brief: </a:t>
            </a:r>
          </a:p>
          <a:p>
            <a:r>
              <a:rPr lang="en-US" b="1" dirty="0"/>
              <a:t>	</a:t>
            </a:r>
            <a:r>
              <a:rPr lang="en-US" b="1" dirty="0" smtClean="0"/>
              <a:t> </a:t>
            </a:r>
            <a:r>
              <a:rPr lang="en-US" dirty="0" smtClean="0"/>
              <a:t>2</a:t>
            </a:r>
            <a:r>
              <a:rPr lang="en-US" b="1" dirty="0" smtClean="0"/>
              <a:t> -	</a:t>
            </a:r>
            <a:r>
              <a:rPr lang="en-US" dirty="0" smtClean="0"/>
              <a:t>dolls or action figures</a:t>
            </a:r>
          </a:p>
          <a:p>
            <a:r>
              <a:rPr lang="en-US" b="1" dirty="0" smtClean="0"/>
              <a:t>	</a:t>
            </a:r>
            <a:r>
              <a:rPr lang="en-US" dirty="0" smtClean="0">
                <a:solidFill>
                  <a:srgbClr val="0000FF"/>
                </a:solidFill>
              </a:rPr>
              <a:t> </a:t>
            </a:r>
            <a:r>
              <a:rPr lang="en-US" b="1" dirty="0" smtClean="0">
                <a:solidFill>
                  <a:srgbClr val="0000FF"/>
                </a:solidFill>
              </a:rPr>
              <a:t>10-</a:t>
            </a:r>
            <a:r>
              <a:rPr lang="en-US" dirty="0" smtClean="0">
                <a:solidFill>
                  <a:srgbClr val="0000FF"/>
                </a:solidFill>
              </a:rPr>
              <a:t>	</a:t>
            </a:r>
            <a:r>
              <a:rPr lang="en-US" b="1" dirty="0" smtClean="0">
                <a:solidFill>
                  <a:srgbClr val="0000FF"/>
                </a:solidFill>
              </a:rPr>
              <a:t>scaled objects representing inner and outer planets</a:t>
            </a:r>
          </a:p>
          <a:p>
            <a:r>
              <a:rPr lang="en-US" dirty="0" smtClean="0"/>
              <a:t>	</a:t>
            </a:r>
            <a:r>
              <a:rPr lang="en-US" dirty="0"/>
              <a:t> </a:t>
            </a:r>
            <a:r>
              <a:rPr lang="en-US" dirty="0" smtClean="0"/>
              <a:t> 2</a:t>
            </a:r>
            <a:r>
              <a:rPr lang="en-US" dirty="0"/>
              <a:t>- 	labeled balls: </a:t>
            </a:r>
            <a:br>
              <a:rPr lang="en-US" dirty="0"/>
            </a:br>
            <a:r>
              <a:rPr lang="en-US" dirty="0"/>
              <a:t>                 </a:t>
            </a:r>
            <a:r>
              <a:rPr lang="en-US" i="1" dirty="0" smtClean="0"/>
              <a:t>Earth;  </a:t>
            </a:r>
            <a:r>
              <a:rPr lang="en-US" dirty="0" smtClean="0"/>
              <a:t> </a:t>
            </a:r>
            <a:r>
              <a:rPr lang="en-US" i="1" dirty="0"/>
              <a:t>Mars – </a:t>
            </a:r>
            <a:r>
              <a:rPr lang="en-US" dirty="0"/>
              <a:t>½ diameter of </a:t>
            </a:r>
            <a:r>
              <a:rPr lang="en-US" i="1" dirty="0"/>
              <a:t>Earth’s </a:t>
            </a:r>
            <a:r>
              <a:rPr lang="en-US" dirty="0" smtClean="0"/>
              <a:t>ball</a:t>
            </a:r>
            <a:endParaRPr lang="en-US" dirty="0"/>
          </a:p>
        </p:txBody>
      </p:sp>
      <p:pic>
        <p:nvPicPr>
          <p:cNvPr id="12" name="Picture 11" descr="GGTM_patch-300x2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3" name="TextBox 12"/>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1:  Scale Model of Solar System </a:t>
            </a:r>
            <a:r>
              <a:rPr lang="en-US" sz="1000" i="1" dirty="0" smtClean="0"/>
              <a:t>[</a:t>
            </a:r>
            <a:r>
              <a:rPr lang="en-US" sz="1000" i="1" dirty="0"/>
              <a:t>Adult] </a:t>
            </a:r>
            <a:endParaRPr lang="en-US" sz="1000" dirty="0"/>
          </a:p>
        </p:txBody>
      </p:sp>
      <p:sp>
        <p:nvSpPr>
          <p:cNvPr id="3" name="TextBox 2"/>
          <p:cNvSpPr txBox="1"/>
          <p:nvPr/>
        </p:nvSpPr>
        <p:spPr>
          <a:xfrm>
            <a:off x="1177287" y="5600394"/>
            <a:ext cx="5765937" cy="369332"/>
          </a:xfrm>
          <a:prstGeom prst="rect">
            <a:avLst/>
          </a:prstGeom>
          <a:noFill/>
        </p:spPr>
        <p:txBody>
          <a:bodyPr wrap="none" rtlCol="0">
            <a:spAutoFit/>
          </a:bodyPr>
          <a:lstStyle/>
          <a:p>
            <a:r>
              <a:rPr lang="en-US" dirty="0" smtClean="0"/>
              <a:t>These scaled “planet” objects are suggestions for Activity 1.</a:t>
            </a:r>
            <a:endParaRPr lang="en-US" dirty="0"/>
          </a:p>
        </p:txBody>
      </p:sp>
    </p:spTree>
    <p:extLst>
      <p:ext uri="{BB962C8B-B14F-4D97-AF65-F5344CB8AC3E}">
        <p14:creationId xmlns:p14="http://schemas.microsoft.com/office/powerpoint/2010/main" val="17409828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6599" y="4970529"/>
            <a:ext cx="2773644" cy="369332"/>
          </a:xfrm>
          <a:prstGeom prst="rect">
            <a:avLst/>
          </a:prstGeom>
          <a:noFill/>
          <a:ln w="19050" cmpd="sng">
            <a:solidFill>
              <a:srgbClr val="000000"/>
            </a:solidFill>
          </a:ln>
        </p:spPr>
        <p:txBody>
          <a:bodyPr wrap="none" rtlCol="0">
            <a:spAutoFit/>
          </a:bodyPr>
          <a:lstStyle/>
          <a:p>
            <a:r>
              <a:rPr lang="en-US" dirty="0"/>
              <a:t>w</a:t>
            </a:r>
            <a:r>
              <a:rPr lang="en-US" dirty="0" smtClean="0"/>
              <a:t>hiffle &amp; golf ball examples</a:t>
            </a:r>
            <a:endParaRPr lang="en-US" dirty="0"/>
          </a:p>
        </p:txBody>
      </p:sp>
      <p:sp>
        <p:nvSpPr>
          <p:cNvPr id="9" name="TextBox 8"/>
          <p:cNvSpPr txBox="1"/>
          <p:nvPr/>
        </p:nvSpPr>
        <p:spPr>
          <a:xfrm>
            <a:off x="4916046" y="4956796"/>
            <a:ext cx="3877965" cy="369332"/>
          </a:xfrm>
          <a:prstGeom prst="rect">
            <a:avLst/>
          </a:prstGeom>
          <a:noFill/>
          <a:ln w="19050" cmpd="sng">
            <a:solidFill>
              <a:srgbClr val="000000"/>
            </a:solidFill>
          </a:ln>
        </p:spPr>
        <p:txBody>
          <a:bodyPr wrap="square" rtlCol="0">
            <a:spAutoFit/>
          </a:bodyPr>
          <a:lstStyle/>
          <a:p>
            <a:r>
              <a:rPr lang="en-US" dirty="0" smtClean="0"/>
              <a:t>whiffle &amp; plastic blow up ball examples</a:t>
            </a:r>
            <a:endParaRPr lang="en-US" sz="1400" dirty="0"/>
          </a:p>
        </p:txBody>
      </p:sp>
      <p:pic>
        <p:nvPicPr>
          <p:cNvPr id="3" name="Picture 2" descr="IMG_129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9377" y="2500256"/>
            <a:ext cx="1233299" cy="2473768"/>
          </a:xfrm>
          <a:prstGeom prst="rect">
            <a:avLst/>
          </a:prstGeom>
        </p:spPr>
      </p:pic>
      <p:pic>
        <p:nvPicPr>
          <p:cNvPr id="4" name="Picture 3" descr="IMG_129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2092" y="2562311"/>
            <a:ext cx="1447979" cy="2230961"/>
          </a:xfrm>
          <a:prstGeom prst="rect">
            <a:avLst/>
          </a:prstGeom>
        </p:spPr>
      </p:pic>
      <p:sp>
        <p:nvSpPr>
          <p:cNvPr id="6" name="TextBox 5"/>
          <p:cNvSpPr txBox="1"/>
          <p:nvPr/>
        </p:nvSpPr>
        <p:spPr>
          <a:xfrm>
            <a:off x="7415537" y="2853740"/>
            <a:ext cx="687020" cy="369332"/>
          </a:xfrm>
          <a:prstGeom prst="rect">
            <a:avLst/>
          </a:prstGeom>
          <a:noFill/>
        </p:spPr>
        <p:txBody>
          <a:bodyPr wrap="none" rtlCol="0">
            <a:spAutoFit/>
          </a:bodyPr>
          <a:lstStyle/>
          <a:p>
            <a:r>
              <a:rPr lang="en-US" dirty="0" smtClean="0"/>
              <a:t>Earth</a:t>
            </a:r>
            <a:endParaRPr lang="en-US" dirty="0"/>
          </a:p>
        </p:txBody>
      </p:sp>
      <p:sp>
        <p:nvSpPr>
          <p:cNvPr id="12" name="TextBox 11"/>
          <p:cNvSpPr txBox="1"/>
          <p:nvPr/>
        </p:nvSpPr>
        <p:spPr>
          <a:xfrm>
            <a:off x="2841473" y="2813688"/>
            <a:ext cx="687020" cy="369332"/>
          </a:xfrm>
          <a:prstGeom prst="rect">
            <a:avLst/>
          </a:prstGeom>
          <a:noFill/>
        </p:spPr>
        <p:txBody>
          <a:bodyPr wrap="none" rtlCol="0">
            <a:spAutoFit/>
          </a:bodyPr>
          <a:lstStyle/>
          <a:p>
            <a:r>
              <a:rPr lang="en-US" dirty="0" smtClean="0"/>
              <a:t>Earth</a:t>
            </a:r>
            <a:endParaRPr lang="en-US" dirty="0"/>
          </a:p>
        </p:txBody>
      </p:sp>
      <p:sp>
        <p:nvSpPr>
          <p:cNvPr id="13" name="TextBox 12"/>
          <p:cNvSpPr txBox="1"/>
          <p:nvPr/>
        </p:nvSpPr>
        <p:spPr>
          <a:xfrm>
            <a:off x="2868449" y="4251840"/>
            <a:ext cx="663350" cy="369332"/>
          </a:xfrm>
          <a:prstGeom prst="rect">
            <a:avLst/>
          </a:prstGeom>
          <a:noFill/>
        </p:spPr>
        <p:txBody>
          <a:bodyPr wrap="none" rtlCol="0">
            <a:spAutoFit/>
          </a:bodyPr>
          <a:lstStyle/>
          <a:p>
            <a:r>
              <a:rPr lang="en-US" dirty="0" smtClean="0"/>
              <a:t>Mars</a:t>
            </a:r>
            <a:endParaRPr lang="en-US" dirty="0"/>
          </a:p>
        </p:txBody>
      </p:sp>
      <p:sp>
        <p:nvSpPr>
          <p:cNvPr id="14" name="TextBox 13"/>
          <p:cNvSpPr txBox="1"/>
          <p:nvPr/>
        </p:nvSpPr>
        <p:spPr>
          <a:xfrm>
            <a:off x="7466896" y="4281385"/>
            <a:ext cx="663350" cy="369332"/>
          </a:xfrm>
          <a:prstGeom prst="rect">
            <a:avLst/>
          </a:prstGeom>
          <a:noFill/>
        </p:spPr>
        <p:txBody>
          <a:bodyPr wrap="none" rtlCol="0">
            <a:spAutoFit/>
          </a:bodyPr>
          <a:lstStyle/>
          <a:p>
            <a:r>
              <a:rPr lang="en-US" dirty="0" smtClean="0"/>
              <a:t>Mars</a:t>
            </a:r>
            <a:endParaRPr lang="en-US" dirty="0"/>
          </a:p>
        </p:txBody>
      </p:sp>
      <p:sp>
        <p:nvSpPr>
          <p:cNvPr id="15" name="TextBox 14"/>
          <p:cNvSpPr txBox="1"/>
          <p:nvPr/>
        </p:nvSpPr>
        <p:spPr>
          <a:xfrm>
            <a:off x="862264" y="5524604"/>
            <a:ext cx="7305793" cy="923330"/>
          </a:xfrm>
          <a:prstGeom prst="rect">
            <a:avLst/>
          </a:prstGeom>
          <a:noFill/>
        </p:spPr>
        <p:txBody>
          <a:bodyPr wrap="square" rtlCol="0">
            <a:spAutoFit/>
          </a:bodyPr>
          <a:lstStyle/>
          <a:p>
            <a:r>
              <a:rPr lang="en-US" b="1" u="sng" dirty="0" smtClean="0"/>
              <a:t>Reminder:</a:t>
            </a:r>
            <a:r>
              <a:rPr lang="en-US" b="1" dirty="0" smtClean="0"/>
              <a:t>  </a:t>
            </a:r>
            <a:r>
              <a:rPr lang="en-US" dirty="0" smtClean="0"/>
              <a:t>Further details are located in the link below:</a:t>
            </a:r>
          </a:p>
          <a:p>
            <a:r>
              <a:rPr lang="en-US" dirty="0"/>
              <a:t> </a:t>
            </a:r>
            <a:r>
              <a:rPr lang="en-US" dirty="0" smtClean="0"/>
              <a:t>                                        </a:t>
            </a:r>
            <a:r>
              <a:rPr lang="en-US" i="1" dirty="0" smtClean="0">
                <a:hlinkClick r:id="rId4"/>
              </a:rPr>
              <a:t>The Earth is  a Peppercorn</a:t>
            </a:r>
            <a:br>
              <a:rPr lang="en-US" i="1" dirty="0" smtClean="0">
                <a:hlinkClick r:id="rId4"/>
              </a:rPr>
            </a:br>
            <a:endParaRPr lang="en-US" i="1" dirty="0"/>
          </a:p>
        </p:txBody>
      </p:sp>
      <p:sp>
        <p:nvSpPr>
          <p:cNvPr id="17" name="TextBox 16"/>
          <p:cNvSpPr txBox="1"/>
          <p:nvPr/>
        </p:nvSpPr>
        <p:spPr>
          <a:xfrm>
            <a:off x="195076" y="740719"/>
            <a:ext cx="6292106" cy="1477328"/>
          </a:xfrm>
          <a:prstGeom prst="rect">
            <a:avLst/>
          </a:prstGeom>
          <a:noFill/>
          <a:ln>
            <a:solidFill>
              <a:schemeClr val="tx1"/>
            </a:solidFill>
          </a:ln>
        </p:spPr>
        <p:txBody>
          <a:bodyPr wrap="square" rtlCol="0">
            <a:spAutoFit/>
          </a:bodyPr>
          <a:lstStyle/>
          <a:p>
            <a:r>
              <a:rPr lang="en-US" b="1" dirty="0" smtClean="0"/>
              <a:t>Materials-in-Brief: </a:t>
            </a:r>
          </a:p>
          <a:p>
            <a:r>
              <a:rPr lang="en-US" b="1" dirty="0"/>
              <a:t>	</a:t>
            </a:r>
            <a:r>
              <a:rPr lang="en-US" dirty="0" smtClean="0"/>
              <a:t> 2 </a:t>
            </a:r>
            <a:r>
              <a:rPr lang="en-US" b="1" dirty="0" smtClean="0"/>
              <a:t>-	</a:t>
            </a:r>
            <a:r>
              <a:rPr lang="en-US" dirty="0" smtClean="0"/>
              <a:t>dolls or action figures</a:t>
            </a:r>
          </a:p>
          <a:p>
            <a:r>
              <a:rPr lang="en-US" b="1" dirty="0" smtClean="0"/>
              <a:t>	</a:t>
            </a:r>
            <a:r>
              <a:rPr lang="en-US" dirty="0" smtClean="0"/>
              <a:t> 10-	scaled objects representing inner and outer planets</a:t>
            </a:r>
          </a:p>
          <a:p>
            <a:r>
              <a:rPr lang="en-US" dirty="0" smtClean="0">
                <a:solidFill>
                  <a:srgbClr val="0000FF"/>
                </a:solidFill>
              </a:rPr>
              <a:t>	 </a:t>
            </a:r>
            <a:r>
              <a:rPr lang="en-US" b="1" dirty="0">
                <a:solidFill>
                  <a:srgbClr val="0000FF"/>
                </a:solidFill>
              </a:rPr>
              <a:t>2- 	labeled balls: </a:t>
            </a:r>
            <a:br>
              <a:rPr lang="en-US" b="1" dirty="0">
                <a:solidFill>
                  <a:srgbClr val="0000FF"/>
                </a:solidFill>
              </a:rPr>
            </a:br>
            <a:r>
              <a:rPr lang="en-US" b="1" dirty="0">
                <a:solidFill>
                  <a:srgbClr val="0000FF"/>
                </a:solidFill>
              </a:rPr>
              <a:t>                 </a:t>
            </a:r>
            <a:r>
              <a:rPr lang="en-US" b="1" i="1" dirty="0" smtClean="0">
                <a:solidFill>
                  <a:srgbClr val="0000FF"/>
                </a:solidFill>
              </a:rPr>
              <a:t>Earth;   </a:t>
            </a:r>
            <a:r>
              <a:rPr lang="en-US" b="1" dirty="0" smtClean="0">
                <a:solidFill>
                  <a:srgbClr val="0000FF"/>
                </a:solidFill>
              </a:rPr>
              <a:t> </a:t>
            </a:r>
            <a:r>
              <a:rPr lang="en-US" b="1" i="1" dirty="0">
                <a:solidFill>
                  <a:srgbClr val="0000FF"/>
                </a:solidFill>
              </a:rPr>
              <a:t>Mars </a:t>
            </a:r>
            <a:r>
              <a:rPr lang="en-US" b="1" i="1" dirty="0" smtClean="0">
                <a:solidFill>
                  <a:srgbClr val="0000FF"/>
                </a:solidFill>
              </a:rPr>
              <a:t>= </a:t>
            </a:r>
            <a:r>
              <a:rPr lang="en-US" b="1" dirty="0">
                <a:solidFill>
                  <a:srgbClr val="0000FF"/>
                </a:solidFill>
              </a:rPr>
              <a:t>½ diameter of </a:t>
            </a:r>
            <a:r>
              <a:rPr lang="en-US" b="1" i="1" dirty="0">
                <a:solidFill>
                  <a:srgbClr val="0000FF"/>
                </a:solidFill>
              </a:rPr>
              <a:t>Earth’s </a:t>
            </a:r>
            <a:r>
              <a:rPr lang="en-US" b="1" dirty="0" smtClean="0">
                <a:solidFill>
                  <a:srgbClr val="0000FF"/>
                </a:solidFill>
              </a:rPr>
              <a:t>ball</a:t>
            </a:r>
            <a:endParaRPr lang="en-US" b="1" dirty="0">
              <a:solidFill>
                <a:srgbClr val="0000FF"/>
              </a:solidFill>
            </a:endParaRP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1:  </a:t>
            </a:r>
            <a:r>
              <a:rPr lang="en-US" sz="2000" dirty="0" smtClean="0">
                <a:solidFill>
                  <a:srgbClr val="FFFF00"/>
                </a:solidFill>
              </a:rPr>
              <a:t>A </a:t>
            </a:r>
            <a:r>
              <a:rPr lang="en-US" sz="2000" dirty="0">
                <a:solidFill>
                  <a:srgbClr val="FFFF00"/>
                </a:solidFill>
              </a:rPr>
              <a:t>Scale Model of the Inner Solar System</a:t>
            </a:r>
          </a:p>
        </p:txBody>
      </p:sp>
      <p:pic>
        <p:nvPicPr>
          <p:cNvPr id="19" name="Picture 18" descr="GGTM_patch-300x21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16" name="TextBox 15"/>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1:  Scale Model of Solar System </a:t>
            </a:r>
            <a:r>
              <a:rPr lang="en-US" sz="1000" i="1" dirty="0" smtClean="0"/>
              <a:t>[</a:t>
            </a:r>
            <a:r>
              <a:rPr lang="en-US" sz="1000" i="1" dirty="0"/>
              <a:t>Adult] </a:t>
            </a:r>
            <a:endParaRPr lang="en-US" sz="1000" dirty="0"/>
          </a:p>
        </p:txBody>
      </p:sp>
      <p:sp>
        <p:nvSpPr>
          <p:cNvPr id="2" name="TextBox 1"/>
          <p:cNvSpPr txBox="1"/>
          <p:nvPr/>
        </p:nvSpPr>
        <p:spPr>
          <a:xfrm>
            <a:off x="3386557" y="3241811"/>
            <a:ext cx="2198025" cy="923330"/>
          </a:xfrm>
          <a:prstGeom prst="rect">
            <a:avLst/>
          </a:prstGeom>
          <a:noFill/>
        </p:spPr>
        <p:txBody>
          <a:bodyPr wrap="none" rtlCol="0">
            <a:spAutoFit/>
          </a:bodyPr>
          <a:lstStyle/>
          <a:p>
            <a:r>
              <a:rPr lang="en-US" dirty="0" smtClean="0"/>
              <a:t>In each example, the</a:t>
            </a:r>
            <a:br>
              <a:rPr lang="en-US" dirty="0" smtClean="0"/>
            </a:br>
            <a:r>
              <a:rPr lang="en-US" dirty="0" smtClean="0"/>
              <a:t>Earth ball is twice the</a:t>
            </a:r>
          </a:p>
          <a:p>
            <a:r>
              <a:rPr lang="en-US" b="1" dirty="0" smtClean="0">
                <a:solidFill>
                  <a:srgbClr val="FF0000"/>
                </a:solidFill>
              </a:rPr>
              <a:t>diameter</a:t>
            </a:r>
            <a:r>
              <a:rPr lang="en-US" dirty="0" smtClean="0"/>
              <a:t> of Mars.</a:t>
            </a:r>
            <a:endParaRPr lang="en-US" dirty="0"/>
          </a:p>
        </p:txBody>
      </p:sp>
      <p:cxnSp>
        <p:nvCxnSpPr>
          <p:cNvPr id="8" name="Straight Connector 7"/>
          <p:cNvCxnSpPr/>
          <p:nvPr/>
        </p:nvCxnSpPr>
        <p:spPr>
          <a:xfrm>
            <a:off x="1536413" y="3206536"/>
            <a:ext cx="979988"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864943" y="4440696"/>
            <a:ext cx="53386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2504642" y="3219606"/>
            <a:ext cx="894504" cy="7912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2398812" y="4033080"/>
            <a:ext cx="1129681" cy="4076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15729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8955" y="637438"/>
            <a:ext cx="5054278" cy="923330"/>
          </a:xfrm>
          <a:prstGeom prst="rect">
            <a:avLst/>
          </a:prstGeom>
          <a:noFill/>
          <a:ln>
            <a:solidFill>
              <a:schemeClr val="tx1"/>
            </a:solidFill>
          </a:ln>
        </p:spPr>
        <p:txBody>
          <a:bodyPr wrap="square" rtlCol="0">
            <a:spAutoFit/>
          </a:bodyPr>
          <a:lstStyle/>
          <a:p>
            <a:r>
              <a:rPr lang="en-US" b="1" dirty="0" smtClean="0"/>
              <a:t>Materials-in-Brief</a:t>
            </a:r>
            <a:r>
              <a:rPr lang="en-US" b="1" smtClean="0"/>
              <a:t>: </a:t>
            </a:r>
            <a:r>
              <a:rPr lang="en-US"/>
              <a:t>Consult Activity for complete list </a:t>
            </a:r>
            <a:endParaRPr lang="en-US" b="1" dirty="0" smtClean="0"/>
          </a:p>
          <a:p>
            <a:r>
              <a:rPr lang="en-US" b="1" dirty="0"/>
              <a:t>	</a:t>
            </a:r>
            <a:r>
              <a:rPr lang="en-US" dirty="0" smtClean="0"/>
              <a:t>3</a:t>
            </a:r>
            <a:r>
              <a:rPr lang="en-US" dirty="0"/>
              <a:t> </a:t>
            </a:r>
            <a:r>
              <a:rPr lang="en-US" dirty="0" smtClean="0"/>
              <a:t>- </a:t>
            </a:r>
            <a:r>
              <a:rPr lang="en-US" dirty="0"/>
              <a:t>quart-sized Ziploc® bags</a:t>
            </a:r>
            <a:br>
              <a:rPr lang="en-US" dirty="0"/>
            </a:br>
            <a:r>
              <a:rPr lang="en-US" dirty="0"/>
              <a:t> </a:t>
            </a:r>
            <a:r>
              <a:rPr lang="en-US" dirty="0" smtClean="0"/>
              <a:t>	4   cups </a:t>
            </a:r>
            <a:r>
              <a:rPr lang="en-US" dirty="0"/>
              <a:t>plus [2] teaspoons clean sand </a:t>
            </a: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2:  </a:t>
            </a:r>
            <a:r>
              <a:rPr lang="en-US" sz="2000" b="1" dirty="0" smtClean="0">
                <a:solidFill>
                  <a:srgbClr val="FFFF00"/>
                </a:solidFill>
              </a:rPr>
              <a:t>It’s All About the Atmosphere</a:t>
            </a:r>
            <a:endParaRPr lang="en-US" sz="2000" dirty="0">
              <a:solidFill>
                <a:srgbClr val="FFFF00"/>
              </a:solidFill>
            </a:endParaRPr>
          </a:p>
        </p:txBody>
      </p:sp>
      <p:sp>
        <p:nvSpPr>
          <p:cNvPr id="2" name="TextBox 1"/>
          <p:cNvSpPr txBox="1"/>
          <p:nvPr/>
        </p:nvSpPr>
        <p:spPr>
          <a:xfrm>
            <a:off x="116789" y="1631458"/>
            <a:ext cx="8770367" cy="2246769"/>
          </a:xfrm>
          <a:prstGeom prst="rect">
            <a:avLst/>
          </a:prstGeom>
          <a:noFill/>
        </p:spPr>
        <p:txBody>
          <a:bodyPr wrap="square" rtlCol="0">
            <a:spAutoFit/>
          </a:bodyPr>
          <a:lstStyle/>
          <a:p>
            <a:pPr algn="just"/>
            <a:r>
              <a:rPr lang="en-US" sz="2000" b="1" i="1" dirty="0">
                <a:solidFill>
                  <a:srgbClr val="008000"/>
                </a:solidFill>
              </a:rPr>
              <a:t>Big Picture Ideas: </a:t>
            </a:r>
            <a:endParaRPr lang="en-US" sz="2000" b="1" i="1" dirty="0" smtClean="0">
              <a:solidFill>
                <a:srgbClr val="008000"/>
              </a:solidFill>
            </a:endParaRPr>
          </a:p>
          <a:p>
            <a:pPr algn="just"/>
            <a:r>
              <a:rPr lang="en-US" sz="2000" b="1" dirty="0" smtClean="0"/>
              <a:t>Activity 2 </a:t>
            </a:r>
            <a:r>
              <a:rPr lang="en-US" sz="2000" dirty="0" smtClean="0"/>
              <a:t>uses grains of sand to represent the “particles” of gases that form  atmospheres of planets. Gases are made up of tiny “bits” (molecules) too small to see. Much larger and heavier than gas molecules, sand grains are not an ideal </a:t>
            </a:r>
            <a:r>
              <a:rPr lang="en-US" sz="2000" dirty="0"/>
              <a:t>model for an </a:t>
            </a:r>
            <a:r>
              <a:rPr lang="en-US" sz="2000" dirty="0" smtClean="0"/>
              <a:t>atmosphere. For instance, sand does not fill the baggie (our atmospheric container) the same way gas molecules do.</a:t>
            </a:r>
          </a:p>
          <a:p>
            <a:pPr algn="ctr"/>
            <a:r>
              <a:rPr lang="en-US" sz="2000" dirty="0" smtClean="0"/>
              <a:t>  The graphic below compares our two models:</a:t>
            </a:r>
            <a:endParaRPr lang="en-US" sz="2000" dirty="0"/>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pic>
        <p:nvPicPr>
          <p:cNvPr id="3" name="Picture 2" descr="sand vs. ga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5017" y="4186004"/>
            <a:ext cx="2523540" cy="1378954"/>
          </a:xfrm>
          <a:prstGeom prst="rect">
            <a:avLst/>
          </a:prstGeom>
        </p:spPr>
      </p:pic>
      <p:sp>
        <p:nvSpPr>
          <p:cNvPr id="23" name="TextBox 22"/>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2 It’s All About the Atmosphere </a:t>
            </a:r>
            <a:r>
              <a:rPr lang="en-US" sz="1000" i="1" dirty="0" smtClean="0"/>
              <a:t>[</a:t>
            </a:r>
            <a:r>
              <a:rPr lang="en-US" sz="1000" i="1" dirty="0"/>
              <a:t>Adult] </a:t>
            </a:r>
            <a:endParaRPr lang="en-US" sz="1000" dirty="0"/>
          </a:p>
        </p:txBody>
      </p:sp>
      <p:grpSp>
        <p:nvGrpSpPr>
          <p:cNvPr id="6" name="Group 5"/>
          <p:cNvGrpSpPr/>
          <p:nvPr/>
        </p:nvGrpSpPr>
        <p:grpSpPr>
          <a:xfrm>
            <a:off x="73573" y="3878227"/>
            <a:ext cx="8696254" cy="1750256"/>
            <a:chOff x="169417" y="3392135"/>
            <a:chExt cx="8696254" cy="1750256"/>
          </a:xfrm>
        </p:grpSpPr>
        <p:sp>
          <p:nvSpPr>
            <p:cNvPr id="12" name="TextBox 11"/>
            <p:cNvSpPr txBox="1"/>
            <p:nvPr/>
          </p:nvSpPr>
          <p:spPr>
            <a:xfrm>
              <a:off x="3366741" y="3392135"/>
              <a:ext cx="1485547" cy="307777"/>
            </a:xfrm>
            <a:prstGeom prst="rect">
              <a:avLst/>
            </a:prstGeom>
            <a:noFill/>
          </p:spPr>
          <p:txBody>
            <a:bodyPr wrap="square" rtlCol="0">
              <a:spAutoFit/>
            </a:bodyPr>
            <a:lstStyle/>
            <a:p>
              <a:r>
                <a:rPr lang="en-US" sz="1400" b="1" dirty="0" smtClean="0">
                  <a:solidFill>
                    <a:srgbClr val="0000FF"/>
                  </a:solidFill>
                </a:rPr>
                <a:t>sand grain model </a:t>
              </a:r>
              <a:endParaRPr lang="en-US" dirty="0">
                <a:solidFill>
                  <a:srgbClr val="0000FF"/>
                </a:solidFill>
              </a:endParaRPr>
            </a:p>
          </p:txBody>
        </p:sp>
        <p:sp>
          <p:nvSpPr>
            <p:cNvPr id="13" name="TextBox 12"/>
            <p:cNvSpPr txBox="1"/>
            <p:nvPr/>
          </p:nvSpPr>
          <p:spPr>
            <a:xfrm>
              <a:off x="4852288" y="3392135"/>
              <a:ext cx="1710725" cy="307777"/>
            </a:xfrm>
            <a:prstGeom prst="rect">
              <a:avLst/>
            </a:prstGeom>
            <a:noFill/>
          </p:spPr>
          <p:txBody>
            <a:bodyPr wrap="none" rtlCol="0">
              <a:spAutoFit/>
            </a:bodyPr>
            <a:lstStyle/>
            <a:p>
              <a:r>
                <a:rPr lang="en-US" sz="1400" b="1" dirty="0" smtClean="0">
                  <a:solidFill>
                    <a:srgbClr val="0000FF"/>
                  </a:solidFill>
                </a:rPr>
                <a:t>gas particles model</a:t>
              </a:r>
              <a:r>
                <a:rPr lang="en-US" sz="1400" b="1" dirty="0" smtClean="0"/>
                <a:t>*</a:t>
              </a:r>
              <a:endParaRPr lang="en-US" sz="1400" b="1" dirty="0"/>
            </a:p>
          </p:txBody>
        </p:sp>
        <p:sp>
          <p:nvSpPr>
            <p:cNvPr id="20" name="TextBox 19"/>
            <p:cNvSpPr txBox="1"/>
            <p:nvPr/>
          </p:nvSpPr>
          <p:spPr>
            <a:xfrm>
              <a:off x="169417" y="4053177"/>
              <a:ext cx="3191829" cy="954107"/>
            </a:xfrm>
            <a:prstGeom prst="rect">
              <a:avLst/>
            </a:prstGeom>
            <a:noFill/>
          </p:spPr>
          <p:txBody>
            <a:bodyPr wrap="square" rtlCol="0">
              <a:spAutoFit/>
            </a:bodyPr>
            <a:lstStyle/>
            <a:p>
              <a:pPr algn="just"/>
              <a:r>
                <a:rPr lang="en-US" sz="1400" b="1" dirty="0">
                  <a:solidFill>
                    <a:srgbClr val="0000FF"/>
                  </a:solidFill>
                </a:rPr>
                <a:t>B</a:t>
              </a:r>
              <a:r>
                <a:rPr lang="en-US" sz="1400" b="1" dirty="0" smtClean="0">
                  <a:solidFill>
                    <a:srgbClr val="0000FF"/>
                  </a:solidFill>
                </a:rPr>
                <a:t>lue</a:t>
              </a:r>
              <a:r>
                <a:rPr lang="en-US" sz="1400" dirty="0" smtClean="0"/>
                <a:t> sand grains are close together and remain at the bottom of container.  There is less space between grains.  The grains are more densely packed. </a:t>
              </a:r>
              <a:endParaRPr lang="en-US" sz="1400" dirty="0"/>
            </a:p>
          </p:txBody>
        </p:sp>
        <p:sp>
          <p:nvSpPr>
            <p:cNvPr id="14" name="TextBox 13"/>
            <p:cNvSpPr txBox="1"/>
            <p:nvPr/>
          </p:nvSpPr>
          <p:spPr>
            <a:xfrm>
              <a:off x="6044236" y="3972840"/>
              <a:ext cx="2821435" cy="1169551"/>
            </a:xfrm>
            <a:prstGeom prst="rect">
              <a:avLst/>
            </a:prstGeom>
            <a:noFill/>
          </p:spPr>
          <p:txBody>
            <a:bodyPr wrap="square" rtlCol="0">
              <a:spAutoFit/>
            </a:bodyPr>
            <a:lstStyle/>
            <a:p>
              <a:pPr algn="just"/>
              <a:r>
                <a:rPr lang="en-US" sz="1400" b="1" dirty="0" smtClean="0">
                  <a:solidFill>
                    <a:srgbClr val="0000FF"/>
                  </a:solidFill>
                </a:rPr>
                <a:t>Blue dots </a:t>
              </a:r>
              <a:r>
                <a:rPr lang="en-US" sz="1400" dirty="0" smtClean="0"/>
                <a:t>represent gas molecules. They are small, have more space between them and fill the container.  These particles (molecules) are less densely packed. </a:t>
              </a:r>
              <a:endParaRPr lang="en-US" sz="1400" dirty="0"/>
            </a:p>
          </p:txBody>
        </p:sp>
        <p:cxnSp>
          <p:nvCxnSpPr>
            <p:cNvPr id="5" name="Straight Arrow Connector 4"/>
            <p:cNvCxnSpPr/>
            <p:nvPr/>
          </p:nvCxnSpPr>
          <p:spPr>
            <a:xfrm>
              <a:off x="2732465" y="4827694"/>
              <a:ext cx="86838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3505005" y="5628483"/>
            <a:ext cx="3716457" cy="646331"/>
          </a:xfrm>
          <a:prstGeom prst="rect">
            <a:avLst/>
          </a:prstGeom>
          <a:noFill/>
        </p:spPr>
        <p:txBody>
          <a:bodyPr wrap="square" rtlCol="0">
            <a:spAutoFit/>
          </a:bodyPr>
          <a:lstStyle/>
          <a:p>
            <a:r>
              <a:rPr lang="en-US" sz="1200" dirty="0" smtClean="0">
                <a:solidFill>
                  <a:srgbClr val="008000"/>
                </a:solidFill>
              </a:rPr>
              <a:t>*Note: atmospheres are composed of gas particles</a:t>
            </a:r>
            <a:br>
              <a:rPr lang="en-US" sz="1200" dirty="0" smtClean="0">
                <a:solidFill>
                  <a:srgbClr val="008000"/>
                </a:solidFill>
              </a:rPr>
            </a:br>
            <a:r>
              <a:rPr lang="en-US" sz="1200" dirty="0" smtClean="0">
                <a:solidFill>
                  <a:srgbClr val="008000"/>
                </a:solidFill>
              </a:rPr>
              <a:t>too small to see and too numerous to draw. This graphic is</a:t>
            </a:r>
            <a:r>
              <a:rPr lang="en-US" sz="1200" dirty="0">
                <a:solidFill>
                  <a:srgbClr val="008000"/>
                </a:solidFill>
              </a:rPr>
              <a:t> </a:t>
            </a:r>
            <a:r>
              <a:rPr lang="en-US" sz="1200" dirty="0" smtClean="0">
                <a:solidFill>
                  <a:srgbClr val="008000"/>
                </a:solidFill>
              </a:rPr>
              <a:t>for illustration purposes only</a:t>
            </a:r>
            <a:r>
              <a:rPr lang="en-US" sz="1200" dirty="0" smtClean="0"/>
              <a:t>.</a:t>
            </a:r>
            <a:endParaRPr lang="en-US" dirty="0"/>
          </a:p>
        </p:txBody>
      </p:sp>
    </p:spTree>
    <p:extLst>
      <p:ext uri="{BB962C8B-B14F-4D97-AF65-F5344CB8AC3E}">
        <p14:creationId xmlns:p14="http://schemas.microsoft.com/office/powerpoint/2010/main" val="28076741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20312" y="3805415"/>
            <a:ext cx="2310129" cy="369332"/>
          </a:xfrm>
          <a:prstGeom prst="rect">
            <a:avLst/>
          </a:prstGeom>
          <a:noFill/>
        </p:spPr>
        <p:txBody>
          <a:bodyPr wrap="square" rtlCol="0">
            <a:spAutoFit/>
          </a:bodyPr>
          <a:lstStyle/>
          <a:p>
            <a:r>
              <a:rPr lang="en-US" b="1" dirty="0" smtClean="0">
                <a:solidFill>
                  <a:srgbClr val="0000FF"/>
                </a:solidFill>
              </a:rPr>
              <a:t>sand grains model</a:t>
            </a:r>
            <a:endParaRPr lang="en-US" sz="1400" b="1" dirty="0">
              <a:solidFill>
                <a:srgbClr val="0000FF"/>
              </a:solidFill>
            </a:endParaRPr>
          </a:p>
        </p:txBody>
      </p:sp>
      <p:sp>
        <p:nvSpPr>
          <p:cNvPr id="17" name="TextBox 16"/>
          <p:cNvSpPr txBox="1"/>
          <p:nvPr/>
        </p:nvSpPr>
        <p:spPr>
          <a:xfrm>
            <a:off x="195076" y="740719"/>
            <a:ext cx="4295138" cy="923330"/>
          </a:xfrm>
          <a:prstGeom prst="rect">
            <a:avLst/>
          </a:prstGeom>
          <a:noFill/>
          <a:ln>
            <a:solidFill>
              <a:schemeClr val="tx1"/>
            </a:solidFill>
          </a:ln>
        </p:spPr>
        <p:txBody>
          <a:bodyPr wrap="square" rtlCol="0">
            <a:spAutoFit/>
          </a:bodyPr>
          <a:lstStyle/>
          <a:p>
            <a:r>
              <a:rPr lang="en-US" b="1" dirty="0" smtClean="0"/>
              <a:t>Materials-in-Brief: </a:t>
            </a:r>
          </a:p>
          <a:p>
            <a:r>
              <a:rPr lang="en-US" b="1" dirty="0"/>
              <a:t>	</a:t>
            </a:r>
            <a:r>
              <a:rPr lang="en-US" b="1" dirty="0" smtClean="0">
                <a:solidFill>
                  <a:srgbClr val="0000FF"/>
                </a:solidFill>
              </a:rPr>
              <a:t>3</a:t>
            </a:r>
            <a:r>
              <a:rPr lang="en-US" b="1" dirty="0">
                <a:solidFill>
                  <a:srgbClr val="0000FF"/>
                </a:solidFill>
              </a:rPr>
              <a:t> </a:t>
            </a:r>
            <a:r>
              <a:rPr lang="en-US" b="1" dirty="0" smtClean="0">
                <a:solidFill>
                  <a:srgbClr val="0000FF"/>
                </a:solidFill>
              </a:rPr>
              <a:t>- </a:t>
            </a:r>
            <a:r>
              <a:rPr lang="en-US" b="1" dirty="0">
                <a:solidFill>
                  <a:srgbClr val="0000FF"/>
                </a:solidFill>
              </a:rPr>
              <a:t>quart-sized Ziploc® bags</a:t>
            </a:r>
            <a:br>
              <a:rPr lang="en-US" b="1" dirty="0">
                <a:solidFill>
                  <a:srgbClr val="0000FF"/>
                </a:solidFill>
              </a:rPr>
            </a:br>
            <a:r>
              <a:rPr lang="en-US" b="1" dirty="0">
                <a:solidFill>
                  <a:srgbClr val="0000FF"/>
                </a:solidFill>
              </a:rPr>
              <a:t> </a:t>
            </a:r>
            <a:r>
              <a:rPr lang="en-US" b="1" dirty="0" smtClean="0">
                <a:solidFill>
                  <a:srgbClr val="0000FF"/>
                </a:solidFill>
              </a:rPr>
              <a:t>	4   cups </a:t>
            </a:r>
            <a:r>
              <a:rPr lang="en-US" b="1" dirty="0">
                <a:solidFill>
                  <a:srgbClr val="0000FF"/>
                </a:solidFill>
              </a:rPr>
              <a:t>plus [2] teaspoons clean sand </a:t>
            </a:r>
          </a:p>
        </p:txBody>
      </p:sp>
      <p:sp>
        <p:nvSpPr>
          <p:cNvPr id="18" name="Title 1"/>
          <p:cNvSpPr>
            <a:spLocks noGrp="1"/>
          </p:cNvSpPr>
          <p:nvPr>
            <p:ph type="title"/>
          </p:nvPr>
        </p:nvSpPr>
        <p:spPr>
          <a:xfrm>
            <a:off x="344909" y="14047"/>
            <a:ext cx="8731286" cy="614509"/>
          </a:xfrm>
        </p:spPr>
        <p:txBody>
          <a:bodyPr>
            <a:normAutofit/>
          </a:bodyPr>
          <a:lstStyle/>
          <a:p>
            <a:pPr marL="0" indent="0" algn="l"/>
            <a:r>
              <a:rPr lang="en-US" sz="2000" b="1" dirty="0" smtClean="0"/>
              <a:t>Activity 2:  </a:t>
            </a:r>
            <a:r>
              <a:rPr lang="en-US" sz="2000" b="1" dirty="0" smtClean="0">
                <a:solidFill>
                  <a:srgbClr val="FFFF00"/>
                </a:solidFill>
              </a:rPr>
              <a:t>It’s All About the Atmosphere</a:t>
            </a:r>
            <a:endParaRPr lang="en-US" sz="2000" dirty="0">
              <a:solidFill>
                <a:srgbClr val="FFFF00"/>
              </a:solidFill>
            </a:endParaRPr>
          </a:p>
        </p:txBody>
      </p:sp>
      <p:pic>
        <p:nvPicPr>
          <p:cNvPr id="19" name="Picture 18" descr="GGTM_patch-300x2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7746" y="164972"/>
            <a:ext cx="1282038" cy="901700"/>
          </a:xfrm>
          <a:prstGeom prst="rect">
            <a:avLst/>
          </a:prstGeom>
        </p:spPr>
      </p:pic>
      <p:sp>
        <p:nvSpPr>
          <p:cNvPr id="2" name="TextBox 1"/>
          <p:cNvSpPr txBox="1"/>
          <p:nvPr/>
        </p:nvSpPr>
        <p:spPr>
          <a:xfrm>
            <a:off x="169417" y="1783048"/>
            <a:ext cx="8770367" cy="1323439"/>
          </a:xfrm>
          <a:prstGeom prst="rect">
            <a:avLst/>
          </a:prstGeom>
          <a:noFill/>
        </p:spPr>
        <p:txBody>
          <a:bodyPr wrap="square" rtlCol="0">
            <a:spAutoFit/>
          </a:bodyPr>
          <a:lstStyle/>
          <a:p>
            <a:pPr algn="just"/>
            <a:r>
              <a:rPr lang="en-US" sz="2000" dirty="0" smtClean="0"/>
              <a:t>Developing, evaluating and using models is an important practice in science. Although not perfect, the sand grain model is useful and shows some important differences between planet atmospheres.  The graphic below compares the sand grain and gas particle models for Venus</a:t>
            </a:r>
            <a:r>
              <a:rPr lang="en-US" sz="2000" dirty="0"/>
              <a:t>, Earth and </a:t>
            </a:r>
            <a:r>
              <a:rPr lang="en-US" sz="2000" dirty="0" smtClean="0"/>
              <a:t>Mars</a:t>
            </a:r>
            <a:r>
              <a:rPr lang="en-US" sz="2000" dirty="0"/>
              <a:t> </a:t>
            </a:r>
            <a:r>
              <a:rPr lang="en-US" sz="2000" dirty="0" smtClean="0"/>
              <a:t>from Activity 2.</a:t>
            </a:r>
            <a:endParaRPr lang="en-US" sz="2000" dirty="0"/>
          </a:p>
        </p:txBody>
      </p:sp>
      <p:pic>
        <p:nvPicPr>
          <p:cNvPr id="4" name="Picture 3" descr="atmosphere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999" y="3144069"/>
            <a:ext cx="2500354" cy="1861803"/>
          </a:xfrm>
          <a:prstGeom prst="rect">
            <a:avLst/>
          </a:prstGeom>
        </p:spPr>
      </p:pic>
      <p:pic>
        <p:nvPicPr>
          <p:cNvPr id="7" name="Picture 6" descr="earth2.tiff"/>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4079681" y="4465483"/>
            <a:ext cx="836411" cy="859016"/>
          </a:xfrm>
          <a:prstGeom prst="rect">
            <a:avLst/>
          </a:prstGeom>
        </p:spPr>
      </p:pic>
      <p:pic>
        <p:nvPicPr>
          <p:cNvPr id="8" name="Picture 7" descr="mars.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092" y="4465483"/>
            <a:ext cx="727793" cy="818767"/>
          </a:xfrm>
          <a:prstGeom prst="rect">
            <a:avLst/>
          </a:prstGeom>
        </p:spPr>
      </p:pic>
      <p:sp>
        <p:nvSpPr>
          <p:cNvPr id="16" name="TextBox 15"/>
          <p:cNvSpPr txBox="1"/>
          <p:nvPr/>
        </p:nvSpPr>
        <p:spPr>
          <a:xfrm>
            <a:off x="920312" y="4799674"/>
            <a:ext cx="2120397" cy="369332"/>
          </a:xfrm>
          <a:prstGeom prst="rect">
            <a:avLst/>
          </a:prstGeom>
          <a:noFill/>
        </p:spPr>
        <p:txBody>
          <a:bodyPr wrap="square" rtlCol="0">
            <a:spAutoFit/>
          </a:bodyPr>
          <a:lstStyle/>
          <a:p>
            <a:r>
              <a:rPr lang="en-US" b="1" dirty="0" smtClean="0">
                <a:solidFill>
                  <a:srgbClr val="0000FF"/>
                </a:solidFill>
              </a:rPr>
              <a:t>gas particles model </a:t>
            </a:r>
            <a:endParaRPr lang="en-US" sz="1400" b="1" dirty="0">
              <a:solidFill>
                <a:srgbClr val="0000FF"/>
              </a:solidFill>
            </a:endParaRPr>
          </a:p>
        </p:txBody>
      </p:sp>
      <p:sp>
        <p:nvSpPr>
          <p:cNvPr id="20" name="TextBox 19"/>
          <p:cNvSpPr txBox="1"/>
          <p:nvPr/>
        </p:nvSpPr>
        <p:spPr>
          <a:xfrm>
            <a:off x="6134167" y="3928654"/>
            <a:ext cx="2805617" cy="1077218"/>
          </a:xfrm>
          <a:prstGeom prst="rect">
            <a:avLst/>
          </a:prstGeom>
          <a:noFill/>
        </p:spPr>
        <p:txBody>
          <a:bodyPr wrap="square" rtlCol="0">
            <a:spAutoFit/>
          </a:bodyPr>
          <a:lstStyle/>
          <a:p>
            <a:pPr algn="just"/>
            <a:r>
              <a:rPr lang="en-US" sz="1600" b="1" u="sng" dirty="0" smtClean="0"/>
              <a:t>Summary</a:t>
            </a:r>
            <a:r>
              <a:rPr lang="en-US" sz="1600" b="1" dirty="0" smtClean="0"/>
              <a:t>:  On Earth and Mars, gas particles are farther apart and less densely packed than on Venus</a:t>
            </a:r>
            <a:r>
              <a:rPr lang="en-US" sz="1400" b="1" dirty="0" smtClean="0"/>
              <a:t>.</a:t>
            </a:r>
            <a:endParaRPr lang="en-US" sz="1400" b="1" dirty="0"/>
          </a:p>
        </p:txBody>
      </p:sp>
      <p:sp>
        <p:nvSpPr>
          <p:cNvPr id="21" name="TextBox 20"/>
          <p:cNvSpPr txBox="1"/>
          <p:nvPr/>
        </p:nvSpPr>
        <p:spPr>
          <a:xfrm>
            <a:off x="3012345" y="5365102"/>
            <a:ext cx="3167528" cy="276999"/>
          </a:xfrm>
          <a:prstGeom prst="rect">
            <a:avLst/>
          </a:prstGeom>
          <a:noFill/>
        </p:spPr>
        <p:txBody>
          <a:bodyPr wrap="square" rtlCol="0">
            <a:spAutoFit/>
          </a:bodyPr>
          <a:lstStyle/>
          <a:p>
            <a:r>
              <a:rPr lang="en-US" sz="1200" dirty="0" smtClean="0">
                <a:solidFill>
                  <a:srgbClr val="0000FF"/>
                </a:solidFill>
              </a:rPr>
              <a:t>    more dense      </a:t>
            </a:r>
            <a:r>
              <a:rPr lang="en-US" sz="1200" dirty="0">
                <a:solidFill>
                  <a:srgbClr val="0000FF"/>
                </a:solidFill>
              </a:rPr>
              <a:t>l</a:t>
            </a:r>
            <a:r>
              <a:rPr lang="en-US" sz="1200" dirty="0" smtClean="0">
                <a:solidFill>
                  <a:srgbClr val="0000FF"/>
                </a:solidFill>
              </a:rPr>
              <a:t>ess dense    least dense*    </a:t>
            </a:r>
            <a:endParaRPr lang="en-US" sz="1200" dirty="0">
              <a:solidFill>
                <a:srgbClr val="0000FF"/>
              </a:solidFill>
            </a:endParaRPr>
          </a:p>
        </p:txBody>
      </p:sp>
      <p:sp>
        <p:nvSpPr>
          <p:cNvPr id="23" name="TextBox 22"/>
          <p:cNvSpPr txBox="1"/>
          <p:nvPr/>
        </p:nvSpPr>
        <p:spPr>
          <a:xfrm>
            <a:off x="73573" y="6512649"/>
            <a:ext cx="8641484" cy="246221"/>
          </a:xfrm>
          <a:prstGeom prst="rect">
            <a:avLst/>
          </a:prstGeom>
          <a:noFill/>
        </p:spPr>
        <p:txBody>
          <a:bodyPr wrap="square" rtlCol="0">
            <a:spAutoFit/>
          </a:bodyPr>
          <a:lstStyle/>
          <a:p>
            <a:r>
              <a:rPr lang="en-US" sz="1000" dirty="0"/>
              <a:t>©SETI Institute 2015 </a:t>
            </a:r>
            <a:r>
              <a:rPr lang="en-US" sz="1000" dirty="0" smtClean="0"/>
              <a:t>                   									Activity 2 It’s All About the Atmosphere </a:t>
            </a:r>
            <a:r>
              <a:rPr lang="en-US" sz="1000" i="1" dirty="0" smtClean="0"/>
              <a:t>[</a:t>
            </a:r>
            <a:r>
              <a:rPr lang="en-US" sz="1000" i="1" dirty="0"/>
              <a:t>Adult] </a:t>
            </a:r>
            <a:endParaRPr lang="en-US" sz="1000" dirty="0"/>
          </a:p>
        </p:txBody>
      </p:sp>
      <p:pic>
        <p:nvPicPr>
          <p:cNvPr id="24" name="Picture 23" descr="earth2.tiff"/>
          <p:cNvPicPr>
            <a:picLocks noChangeAspect="1"/>
          </p:cNvPicPr>
          <p:nvPr/>
        </p:nvPicPr>
        <p:blipFill>
          <a:blip r:embed="rId6">
            <a:duotone>
              <a:prstClr val="black"/>
              <a:schemeClr val="accent1">
                <a:tint val="45000"/>
                <a:satMod val="400000"/>
              </a:schemeClr>
            </a:duotone>
            <a:alphaModFix amt="46000"/>
            <a:extLst>
              <a:ext uri="{BEBA8EAE-BF5A-486C-A8C5-ECC9F3942E4B}">
                <a14:imgProps xmlns:a14="http://schemas.microsoft.com/office/drawing/2010/main">
                  <a14:imgLayer r:embed="rId7">
                    <a14:imgEffect>
                      <a14:artisticLightScreen/>
                    </a14:imgEffect>
                    <a14:imgEffect>
                      <a14:sharpenSoften amount="50000"/>
                    </a14:imgEffect>
                    <a14:imgEffect>
                      <a14:colorTemperature colorTemp="11200"/>
                    </a14:imgEffect>
                    <a14:imgEffect>
                      <a14:saturation sat="400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3230441" y="4465483"/>
            <a:ext cx="836411" cy="859016"/>
          </a:xfrm>
          <a:prstGeom prst="rect">
            <a:avLst/>
          </a:prstGeom>
          <a:solidFill>
            <a:srgbClr val="0000FF"/>
          </a:solidFill>
        </p:spPr>
      </p:pic>
      <p:sp>
        <p:nvSpPr>
          <p:cNvPr id="5" name="Left Brace 4"/>
          <p:cNvSpPr/>
          <p:nvPr/>
        </p:nvSpPr>
        <p:spPr>
          <a:xfrm rot="10800000">
            <a:off x="5798458" y="4104199"/>
            <a:ext cx="335709" cy="9144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TextBox 2"/>
          <p:cNvSpPr txBox="1"/>
          <p:nvPr/>
        </p:nvSpPr>
        <p:spPr>
          <a:xfrm>
            <a:off x="3106000" y="5545609"/>
            <a:ext cx="3241792" cy="646331"/>
          </a:xfrm>
          <a:prstGeom prst="rect">
            <a:avLst/>
          </a:prstGeom>
          <a:noFill/>
        </p:spPr>
        <p:txBody>
          <a:bodyPr wrap="square" rtlCol="0">
            <a:spAutoFit/>
          </a:bodyPr>
          <a:lstStyle/>
          <a:p>
            <a:r>
              <a:rPr lang="en-US" sz="1200" dirty="0" smtClean="0">
                <a:solidFill>
                  <a:srgbClr val="008000"/>
                </a:solidFill>
              </a:rPr>
              <a:t>*Gas “dots” for illustrating relative differences in </a:t>
            </a:r>
            <a:br>
              <a:rPr lang="en-US" sz="1200" dirty="0" smtClean="0">
                <a:solidFill>
                  <a:srgbClr val="008000"/>
                </a:solidFill>
              </a:rPr>
            </a:br>
            <a:r>
              <a:rPr lang="en-US" sz="1200" dirty="0" smtClean="0">
                <a:solidFill>
                  <a:srgbClr val="008000"/>
                </a:solidFill>
              </a:rPr>
              <a:t>planet atmospheres and not to suggest Mars’ has</a:t>
            </a:r>
            <a:br>
              <a:rPr lang="en-US" sz="1200" dirty="0" smtClean="0">
                <a:solidFill>
                  <a:srgbClr val="008000"/>
                </a:solidFill>
              </a:rPr>
            </a:br>
            <a:r>
              <a:rPr lang="en-US" sz="1200" dirty="0" smtClean="0">
                <a:solidFill>
                  <a:srgbClr val="008000"/>
                </a:solidFill>
              </a:rPr>
              <a:t>only one gas particle</a:t>
            </a:r>
            <a:r>
              <a:rPr lang="en-US" sz="1200" dirty="0" smtClean="0"/>
              <a:t>. </a:t>
            </a:r>
          </a:p>
        </p:txBody>
      </p:sp>
    </p:spTree>
    <p:extLst>
      <p:ext uri="{BB962C8B-B14F-4D97-AF65-F5344CB8AC3E}">
        <p14:creationId xmlns:p14="http://schemas.microsoft.com/office/powerpoint/2010/main" val="33673497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9005</TotalTime>
  <Words>2499</Words>
  <Application>Microsoft Macintosh PowerPoint</Application>
  <PresentationFormat>On-screen Show (4:3)</PresentationFormat>
  <Paragraphs>392</Paragraphs>
  <Slides>32</Slides>
  <Notes>9</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Girls Go to Mars:  Activity Tips for Adult Leaders</vt:lpstr>
      <vt:lpstr>Table of Contents</vt:lpstr>
      <vt:lpstr>Activity 1:  A Scale Model of the Inner Solar System</vt:lpstr>
      <vt:lpstr>Activity 1:  A Scale Model of the Inner Solar System</vt:lpstr>
      <vt:lpstr>Activity 1:  A Scale Model of the Inner Solar System</vt:lpstr>
      <vt:lpstr>Activity 1:  A Scale Model of the Inner Solar System</vt:lpstr>
      <vt:lpstr>Activity 1:  A Scale Model of the Inner Solar System</vt:lpstr>
      <vt:lpstr>Activity 2:  It’s All About the Atmosphere</vt:lpstr>
      <vt:lpstr>Activity 2:  It’s All About the Atmosphere</vt:lpstr>
      <vt:lpstr>Activity 3:  The Magnetosphere &amp; the Solar Wind</vt:lpstr>
      <vt:lpstr>Activity 3:  The Magnetosphere &amp; the Solar Wind</vt:lpstr>
      <vt:lpstr>Activity 3:  The Magnetosphere &amp; the Solar Wind</vt:lpstr>
      <vt:lpstr>Activity 3:  The Magnetosphere &amp; the Solar Wind</vt:lpstr>
      <vt:lpstr>Activity 3:  The Magnetosphere &amp; the Solar Wind</vt:lpstr>
      <vt:lpstr>Activity 4:  Water Surface Features</vt:lpstr>
      <vt:lpstr>Activity 4:  Water Surface Features</vt:lpstr>
      <vt:lpstr>Activity 4:  Water Surface Features</vt:lpstr>
      <vt:lpstr>Activity 4:  Water Surface Features</vt:lpstr>
      <vt:lpstr>Activity 4:  Water Surface Features</vt:lpstr>
      <vt:lpstr>Activity 4:  Water Surface Features</vt:lpstr>
      <vt:lpstr>Activity 5:  The Greenhouse Effect</vt:lpstr>
      <vt:lpstr>Activity 5:  The Greenhouse Effect</vt:lpstr>
      <vt:lpstr>Activity 5:  The Greenhouse Effect</vt:lpstr>
      <vt:lpstr>Activity 5:  The Greenhouse Effect</vt:lpstr>
      <vt:lpstr>Activity 5:  The Greenhouse Effect</vt:lpstr>
      <vt:lpstr>Activity 5:  The Greenhouse Effect</vt:lpstr>
      <vt:lpstr>Activity 6:  Steps Along the Journey: Global Warming</vt:lpstr>
      <vt:lpstr>Activity 6:  Steps Along the Journey: Global Warming</vt:lpstr>
      <vt:lpstr>Activity 6:  Steps Along the Journey: Global Warming</vt:lpstr>
      <vt:lpstr>Activity 6:  Steps Along the Journey: Global Warming</vt:lpstr>
      <vt:lpstr>Activity 6:  Steps Along the Journey: Global Warming</vt:lpstr>
      <vt:lpstr>Terms: “Click” on the link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Carolyn Csongradi</dc:creator>
  <cp:lastModifiedBy>Pamela  Harman</cp:lastModifiedBy>
  <cp:revision>616</cp:revision>
  <dcterms:created xsi:type="dcterms:W3CDTF">2015-06-13T16:44:03Z</dcterms:created>
  <dcterms:modified xsi:type="dcterms:W3CDTF">2016-06-02T19:35:12Z</dcterms:modified>
</cp:coreProperties>
</file>